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9" r:id="rId2"/>
    <p:sldId id="257" r:id="rId3"/>
    <p:sldId id="258" r:id="rId4"/>
    <p:sldId id="317" r:id="rId5"/>
    <p:sldId id="31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9" r:id="rId62"/>
    <p:sldId id="260" r:id="rId63"/>
  </p:sldIdLst>
  <p:sldSz cx="10287000" cy="6858000" type="35mm"/>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2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0" autoAdjust="0"/>
    <p:restoredTop sz="88954" autoAdjust="0"/>
  </p:normalViewPr>
  <p:slideViewPr>
    <p:cSldViewPr>
      <p:cViewPr varScale="1">
        <p:scale>
          <a:sx n="101" d="100"/>
          <a:sy n="101" d="100"/>
        </p:scale>
        <p:origin x="1368" y="114"/>
      </p:cViewPr>
      <p:guideLst>
        <p:guide orient="horz" pos="2160"/>
        <p:guide pos="32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25F5C-93A8-4E68-9F21-0FC5740556EF}" type="datetimeFigureOut">
              <a:rPr lang="en-US" smtClean="0"/>
              <a:t>2/13/2021</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461D9-3CC0-4693-95F9-A1531FD97970}" type="slidenum">
              <a:rPr lang="en-US" smtClean="0"/>
              <a:t>‹#›</a:t>
            </a:fld>
            <a:endParaRPr lang="en-US"/>
          </a:p>
        </p:txBody>
      </p:sp>
    </p:spTree>
    <p:extLst>
      <p:ext uri="{BB962C8B-B14F-4D97-AF65-F5344CB8AC3E}">
        <p14:creationId xmlns:p14="http://schemas.microsoft.com/office/powerpoint/2010/main" val="272251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collection of slides is by no means a comprehensive catalogue of all gypsum occurrences in caves.  It also cannot take the place of a textbook in mineralogy, or Cave Minerals of the World by Hill and Forti.  However, most of the morphologies of cave gypsum, both common and rare, are shown in this series of slides compiled over a fourteen-year time period by Kenrick L. Day.</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a:t>
            </a:fld>
            <a:endParaRPr lang="en-US"/>
          </a:p>
        </p:txBody>
      </p:sp>
    </p:spTree>
    <p:extLst>
      <p:ext uri="{BB962C8B-B14F-4D97-AF65-F5344CB8AC3E}">
        <p14:creationId xmlns:p14="http://schemas.microsoft.com/office/powerpoint/2010/main" val="169923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the previous examples, the crystals in the gypsum crusts were aligned perpendicular to the cave wall.  Under different circumstances, gypsum crusts may form with the crystals parallel to the underlying wall.  This example is from Fort Stanton, New Mexico.</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12</a:t>
            </a:fld>
            <a:endParaRPr lang="en-US"/>
          </a:p>
        </p:txBody>
      </p:sp>
    </p:spTree>
    <p:extLst>
      <p:ext uri="{BB962C8B-B14F-4D97-AF65-F5344CB8AC3E}">
        <p14:creationId xmlns:p14="http://schemas.microsoft.com/office/powerpoint/2010/main" val="500024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More parallel-to-the-wall gypsum crusts from Fort Stanton include some gypsum “starbursts”.  These occur when water seeps from a single hole rather than a number of evenly-spaced pores.  The “starbursts” are sprays of gypsum crystals radiating outward from their source.  These structures area not terribly obvious in this slide but may be glimpsed along the left margin.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13</a:t>
            </a:fld>
            <a:endParaRPr lang="en-US"/>
          </a:p>
        </p:txBody>
      </p:sp>
    </p:spTree>
    <p:extLst>
      <p:ext uri="{BB962C8B-B14F-4D97-AF65-F5344CB8AC3E}">
        <p14:creationId xmlns:p14="http://schemas.microsoft.com/office/powerpoint/2010/main" val="389920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Gypsum-bearing solutions have trickled along the outsides of these previously formed stalactites and have deposited clear gypsum near the tips.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14</a:t>
            </a:fld>
            <a:endParaRPr lang="en-US"/>
          </a:p>
        </p:txBody>
      </p:sp>
    </p:spTree>
    <p:extLst>
      <p:ext uri="{BB962C8B-B14F-4D97-AF65-F5344CB8AC3E}">
        <p14:creationId xmlns:p14="http://schemas.microsoft.com/office/powerpoint/2010/main" val="2305611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close-up shows a calcite soda straw which has been subsequently overcoated by a sulfate material, either gypsum or epsomite.  Such dramatic examples are quite rare in caves, even in caves which show many other gypsum features.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15</a:t>
            </a:fld>
            <a:endParaRPr lang="en-US"/>
          </a:p>
        </p:txBody>
      </p:sp>
    </p:spTree>
    <p:extLst>
      <p:ext uri="{BB962C8B-B14F-4D97-AF65-F5344CB8AC3E}">
        <p14:creationId xmlns:p14="http://schemas.microsoft.com/office/powerpoint/2010/main" val="214130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Leaving crusts for the time being, let us examine another morphology known as “cave cotton”.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16</a:t>
            </a:fld>
            <a:endParaRPr lang="en-US"/>
          </a:p>
        </p:txBody>
      </p:sp>
    </p:spTree>
    <p:extLst>
      <p:ext uri="{BB962C8B-B14F-4D97-AF65-F5344CB8AC3E}">
        <p14:creationId xmlns:p14="http://schemas.microsoft.com/office/powerpoint/2010/main" val="3070738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Cotton is also known as “cave wool” or “beard”.  These terms are used more or less synonymously .  All contain short gypsum fibers matted together.</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17</a:t>
            </a:fld>
            <a:endParaRPr lang="en-US"/>
          </a:p>
        </p:txBody>
      </p:sp>
    </p:spTree>
    <p:extLst>
      <p:ext uri="{BB962C8B-B14F-4D97-AF65-F5344CB8AC3E}">
        <p14:creationId xmlns:p14="http://schemas.microsoft.com/office/powerpoint/2010/main" val="2822671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All cave cotton grows into the air as new material is added from the base.  Cotton is one of the fastest-growing speleothems and may grow millimeters per year.</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18</a:t>
            </a:fld>
            <a:endParaRPr lang="en-US"/>
          </a:p>
        </p:txBody>
      </p:sp>
    </p:spTree>
    <p:extLst>
      <p:ext uri="{BB962C8B-B14F-4D97-AF65-F5344CB8AC3E}">
        <p14:creationId xmlns:p14="http://schemas.microsoft.com/office/powerpoint/2010/main" val="262170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an unusually large mass of cotton or wool, woven into a virtual blanket.</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19</a:t>
            </a:fld>
            <a:endParaRPr lang="en-US"/>
          </a:p>
        </p:txBody>
      </p:sp>
    </p:spTree>
    <p:extLst>
      <p:ext uri="{BB962C8B-B14F-4D97-AF65-F5344CB8AC3E}">
        <p14:creationId xmlns:p14="http://schemas.microsoft.com/office/powerpoint/2010/main" val="37515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caver eyes the gypsum blanket but decides it would make poor material for a sleeping bag!</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20</a:t>
            </a:fld>
            <a:endParaRPr lang="en-US"/>
          </a:p>
        </p:txBody>
      </p:sp>
    </p:spTree>
    <p:extLst>
      <p:ext uri="{BB962C8B-B14F-4D97-AF65-F5344CB8AC3E}">
        <p14:creationId xmlns:p14="http://schemas.microsoft.com/office/powerpoint/2010/main" val="131198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closely related phenomenon is called “angel hair”.  This is one of the finest displays in the United States.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21</a:t>
            </a:fld>
            <a:endParaRPr lang="en-US"/>
          </a:p>
        </p:txBody>
      </p:sp>
    </p:spTree>
    <p:extLst>
      <p:ext uri="{BB962C8B-B14F-4D97-AF65-F5344CB8AC3E}">
        <p14:creationId xmlns:p14="http://schemas.microsoft.com/office/powerpoint/2010/main" val="282407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primary thrust of this slide series is secondary gypsum deposition in caves.  However, it must be noted that some caves are actually formed in gypsum, that is, in gypsum bedrock.  This photo was taken in Border Cave, Texas, a true gypsum cave.  The cave is primarily a heavily scalloped borehole draining a half-mile wide sinkhole.  Like most caves formed in gypsum, this cave contains few formations.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a:t>
            </a:fld>
            <a:endParaRPr lang="en-US"/>
          </a:p>
        </p:txBody>
      </p:sp>
    </p:spTree>
    <p:extLst>
      <p:ext uri="{BB962C8B-B14F-4D97-AF65-F5344CB8AC3E}">
        <p14:creationId xmlns:p14="http://schemas.microsoft.com/office/powerpoint/2010/main" val="101831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Angel hair forms exactly the same way as gypsum cotton except that the fibers are far more elongated and better separated.  Individual hairs may be feet long.  Once again, formed from seeping water penetrating minute pores in fill or rock.</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22</a:t>
            </a:fld>
            <a:endParaRPr lang="en-US"/>
          </a:p>
        </p:txBody>
      </p:sp>
    </p:spTree>
    <p:extLst>
      <p:ext uri="{BB962C8B-B14F-4D97-AF65-F5344CB8AC3E}">
        <p14:creationId xmlns:p14="http://schemas.microsoft.com/office/powerpoint/2010/main" val="621519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still rarer form of fibrous gypsum is called “rope”.  This slide depicts what is probably the finest example in the U.S.  In a cave rope, parallel strands of gypsum fibers are arranged to closely resemble a cord.  This rope has apparently deposited over twenty turns on the underlying ledge!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23</a:t>
            </a:fld>
            <a:endParaRPr lang="en-US"/>
          </a:p>
        </p:txBody>
      </p:sp>
    </p:spTree>
    <p:extLst>
      <p:ext uri="{BB962C8B-B14F-4D97-AF65-F5344CB8AC3E}">
        <p14:creationId xmlns:p14="http://schemas.microsoft.com/office/powerpoint/2010/main" val="1242265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best-known forms of cave gypsum is the “gypsum needle”.  They may occur singly, or more commonly in piles like jackstraws, as shown here.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24</a:t>
            </a:fld>
            <a:endParaRPr lang="en-US"/>
          </a:p>
        </p:txBody>
      </p:sp>
    </p:spTree>
    <p:extLst>
      <p:ext uri="{BB962C8B-B14F-4D97-AF65-F5344CB8AC3E}">
        <p14:creationId xmlns:p14="http://schemas.microsoft.com/office/powerpoint/2010/main" val="267965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picture shows needles combined with tufts of cave cotton, already discussed.  Needles and cotton have a similar origin.  One would suppose that the seeps and pores responsible for the needles are larger than those of the cotton.</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25</a:t>
            </a:fld>
            <a:endParaRPr lang="en-US"/>
          </a:p>
        </p:txBody>
      </p:sp>
    </p:spTree>
    <p:extLst>
      <p:ext uri="{BB962C8B-B14F-4D97-AF65-F5344CB8AC3E}">
        <p14:creationId xmlns:p14="http://schemas.microsoft.com/office/powerpoint/2010/main" val="1264830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four different forms of cave gypsum morphology within a very small area in a cave in Arkansas.  A gypsum crust coats the background wall, sprinkled with a few tiny gypsum flowers, to be discussed later in this program.  In the foreground are needles and cotton.  All of these speleothems were formed by seepage, with slightly differing conditions producing markedly different forms of the same mineral.  Gypsum is truly a fascinating cave mineral!</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26</a:t>
            </a:fld>
            <a:endParaRPr lang="en-US"/>
          </a:p>
        </p:txBody>
      </p:sp>
    </p:spTree>
    <p:extLst>
      <p:ext uri="{BB962C8B-B14F-4D97-AF65-F5344CB8AC3E}">
        <p14:creationId xmlns:p14="http://schemas.microsoft.com/office/powerpoint/2010/main" val="2840868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Cave needles may grow up out the floor at any angle.  When they grow long enough, they commonly topple over from their own weight.  A new needle will begin growing in the same hole.  As this process continues indefinitely, the cave floor may almost disappear from view.  Needles may be very slender, approaching angel hair, or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27</a:t>
            </a:fld>
            <a:endParaRPr lang="en-US"/>
          </a:p>
        </p:txBody>
      </p:sp>
    </p:spTree>
    <p:extLst>
      <p:ext uri="{BB962C8B-B14F-4D97-AF65-F5344CB8AC3E}">
        <p14:creationId xmlns:p14="http://schemas.microsoft.com/office/powerpoint/2010/main" val="21334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They may be relatively short and stubby, almost pencil-like in appearance.  It is obvious from this picture that they may also be stained by impurities, though they are most often white to transparent.</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28</a:t>
            </a:fld>
            <a:endParaRPr lang="en-US"/>
          </a:p>
        </p:txBody>
      </p:sp>
    </p:spTree>
    <p:extLst>
      <p:ext uri="{BB962C8B-B14F-4D97-AF65-F5344CB8AC3E}">
        <p14:creationId xmlns:p14="http://schemas.microsoft.com/office/powerpoint/2010/main" val="555389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Closely related to gypsum needles, but strikingly different, is “gypsum grass”.  It has been observed in only one cave in the world to date.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29</a:t>
            </a:fld>
            <a:endParaRPr lang="en-US"/>
          </a:p>
        </p:txBody>
      </p:sp>
    </p:spTree>
    <p:extLst>
      <p:ext uri="{BB962C8B-B14F-4D97-AF65-F5344CB8AC3E}">
        <p14:creationId xmlns:p14="http://schemas.microsoft.com/office/powerpoint/2010/main" val="2391553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Gypsum grass occurs as swirls of intertwining selenite needles.  The average grass blade length is about fifteen inches though some approach two feet in length.  Each tuft of “grass” has about thirty to forty needle swirls.  The gypsum-bearing water percolated through the cave soil.</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30</a:t>
            </a:fld>
            <a:endParaRPr lang="en-US"/>
          </a:p>
        </p:txBody>
      </p:sp>
    </p:spTree>
    <p:extLst>
      <p:ext uri="{BB962C8B-B14F-4D97-AF65-F5344CB8AC3E}">
        <p14:creationId xmlns:p14="http://schemas.microsoft.com/office/powerpoint/2010/main" val="4252588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the various needle and hair forms, sub-aerial gypsum may grow in what is called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tabular 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  Tabular gypsum crystals are much blunter than needles but are still due to seepage.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31</a:t>
            </a:fld>
            <a:endParaRPr lang="en-US"/>
          </a:p>
        </p:txBody>
      </p:sp>
    </p:spTree>
    <p:extLst>
      <p:ext uri="{BB962C8B-B14F-4D97-AF65-F5344CB8AC3E}">
        <p14:creationId xmlns:p14="http://schemas.microsoft.com/office/powerpoint/2010/main" val="111472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Secondary cave gypsum is frequently observed in crusts on limestone.  In the cave shown here, the crust occurs as a fine white powder on the walls.  This material originated in seeping water.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a:t>
            </a:fld>
            <a:endParaRPr lang="en-US"/>
          </a:p>
        </p:txBody>
      </p:sp>
    </p:spTree>
    <p:extLst>
      <p:ext uri="{BB962C8B-B14F-4D97-AF65-F5344CB8AC3E}">
        <p14:creationId xmlns:p14="http://schemas.microsoft.com/office/powerpoint/2010/main" val="108607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Tabular gypsum may grow in crystal bushes.  This bush is inverted and is growing on the ceiling in Fitton’s Cave, Arkansas.  Its overall length is about nine inches.  Note the brown staining, while the background gypsum crust is largely white.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32</a:t>
            </a:fld>
            <a:endParaRPr lang="en-US"/>
          </a:p>
        </p:txBody>
      </p:sp>
    </p:spTree>
    <p:extLst>
      <p:ext uri="{BB962C8B-B14F-4D97-AF65-F5344CB8AC3E}">
        <p14:creationId xmlns:p14="http://schemas.microsoft.com/office/powerpoint/2010/main" val="155499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It is believed that larger tabs grow under conditions of high humidity.  Repeated twinning of the crystals in this tabular bush led to the curved appearance.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33</a:t>
            </a:fld>
            <a:endParaRPr lang="en-US"/>
          </a:p>
        </p:txBody>
      </p:sp>
    </p:spTree>
    <p:extLst>
      <p:ext uri="{BB962C8B-B14F-4D97-AF65-F5344CB8AC3E}">
        <p14:creationId xmlns:p14="http://schemas.microsoft.com/office/powerpoint/2010/main" val="3559719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contrast to the previous slides, all of which show gypsum forming in air, we will now examine some subaqueous growths of gypsum, which in general are much less commonly observed by cavers.  This slide shows some curved, prismatic crystals of gypsum with a flashlight bulb for scale.  This slide was taken in a cave in a mine in Mexico.  When these crystals formed the chamber was beneath the water table.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34</a:t>
            </a:fld>
            <a:endParaRPr lang="en-US"/>
          </a:p>
        </p:txBody>
      </p:sp>
    </p:spTree>
    <p:extLst>
      <p:ext uri="{BB962C8B-B14F-4D97-AF65-F5344CB8AC3E}">
        <p14:creationId xmlns:p14="http://schemas.microsoft.com/office/powerpoint/2010/main" val="1027896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Note the remarkable resemblance of these subaqueous gypsum crystals to Roman gladiator’s swords.  They are, in fact, exact miniature replicas of the gigantic swords growing in the same room.  These tiny swords are only a few millimeters long.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35</a:t>
            </a:fld>
            <a:endParaRPr lang="en-US"/>
          </a:p>
        </p:txBody>
      </p:sp>
    </p:spTree>
    <p:extLst>
      <p:ext uri="{BB962C8B-B14F-4D97-AF65-F5344CB8AC3E}">
        <p14:creationId xmlns:p14="http://schemas.microsoft.com/office/powerpoint/2010/main" val="1880187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most awe-inspiring sights in the underworld, a chamber filled with huge, transparent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gypsum swords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While superficially resembling giant gypsum needles, it must be remembered that these swords grew while totally submerged in a supersaturated solution of gypsum, not in the air like the needles.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36</a:t>
            </a:fld>
            <a:endParaRPr lang="en-US"/>
          </a:p>
        </p:txBody>
      </p:sp>
    </p:spTree>
    <p:extLst>
      <p:ext uri="{BB962C8B-B14F-4D97-AF65-F5344CB8AC3E}">
        <p14:creationId xmlns:p14="http://schemas.microsoft.com/office/powerpoint/2010/main" val="920157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Gypsum crystals may be easily bent without breaking in a direction perpendicular to the long axis.  These two great swords grew until they ran into the cave wall, then began to bend as they attempted to grow farther.  About two feet of the longer sword is shown.</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37</a:t>
            </a:fld>
            <a:endParaRPr lang="en-US"/>
          </a:p>
        </p:txBody>
      </p:sp>
    </p:spTree>
    <p:extLst>
      <p:ext uri="{BB962C8B-B14F-4D97-AF65-F5344CB8AC3E}">
        <p14:creationId xmlns:p14="http://schemas.microsoft.com/office/powerpoint/2010/main" val="180481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last look at what is probably the worlds’ finest display of gypsum swords in a cave.  The photographer has heard that since these photos were taken, all the swords were quarried out and sold to collectors and museums.  This rumor is so depressing he has not cared to investigate it further.</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38</a:t>
            </a:fld>
            <a:endParaRPr lang="en-US"/>
          </a:p>
        </p:txBody>
      </p:sp>
    </p:spTree>
    <p:extLst>
      <p:ext uri="{BB962C8B-B14F-4D97-AF65-F5344CB8AC3E}">
        <p14:creationId xmlns:p14="http://schemas.microsoft.com/office/powerpoint/2010/main" val="628448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Gypsum flowers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among the most admired of cave formations.  Flowers are composed of branching and curving bundles of gypsum crystals loosely packed together in a polycrystalline matrix.  These flowers are at the small end of the scale, all under an inch long.</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39</a:t>
            </a:fld>
            <a:endParaRPr lang="en-US"/>
          </a:p>
        </p:txBody>
      </p:sp>
    </p:spTree>
    <p:extLst>
      <p:ext uri="{BB962C8B-B14F-4D97-AF65-F5344CB8AC3E}">
        <p14:creationId xmlns:p14="http://schemas.microsoft.com/office/powerpoint/2010/main" val="3167454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“mushroom” type flower, about four inches long.  The first solutions issuing from the cave wall deposited uniformly over the cave all as a crust.  Later, more localized growth associated with a pore began the growth of a flower.  This had sufficient force to break through the earlier crust and carry along a fragment of it with it.  One cannot help but be reminded of spring flowers pushing up dirt ahead of them as they sprout.</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40</a:t>
            </a:fld>
            <a:endParaRPr lang="en-US"/>
          </a:p>
        </p:txBody>
      </p:sp>
    </p:spTree>
    <p:extLst>
      <p:ext uri="{BB962C8B-B14F-4D97-AF65-F5344CB8AC3E}">
        <p14:creationId xmlns:p14="http://schemas.microsoft.com/office/powerpoint/2010/main" val="3434463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 growth on one side of the flower will be stronger than the other, and graceful curves result.  Much less commonly, growth will be nearly uniform and long, straight “petals” may result.  The three in the center of this picture are almost a foot long.</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41</a:t>
            </a:fld>
            <a:endParaRPr lang="en-US"/>
          </a:p>
        </p:txBody>
      </p:sp>
    </p:spTree>
    <p:extLst>
      <p:ext uri="{BB962C8B-B14F-4D97-AF65-F5344CB8AC3E}">
        <p14:creationId xmlns:p14="http://schemas.microsoft.com/office/powerpoint/2010/main" val="335400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gypsum crusts are much more prominent in this cave, totally obscuring the limestone bedrock for much of the passage.  The gypsum crystal axis are oriented perpendicular to the crust.</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6</a:t>
            </a:fld>
            <a:endParaRPr lang="en-US"/>
          </a:p>
        </p:txBody>
      </p:sp>
    </p:spTree>
    <p:extLst>
      <p:ext uri="{BB962C8B-B14F-4D97-AF65-F5344CB8AC3E}">
        <p14:creationId xmlns:p14="http://schemas.microsoft.com/office/powerpoint/2010/main" val="3275584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While gypsum flowers seem to grow most often from walls and ceilings of caves, they can appear anywhere and seem to pay little attention to gravity.  These are growing on a ledge in Fitton’s Cave, Arkansas.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42</a:t>
            </a:fld>
            <a:endParaRPr lang="en-US"/>
          </a:p>
        </p:txBody>
      </p:sp>
    </p:spTree>
    <p:extLst>
      <p:ext uri="{BB962C8B-B14F-4D97-AF65-F5344CB8AC3E}">
        <p14:creationId xmlns:p14="http://schemas.microsoft.com/office/powerpoint/2010/main" val="3707689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classic, curved gypsum flower suggesting a butterfly tongue.  This is in a cave in the Grand Canyon of Arizona.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43</a:t>
            </a:fld>
            <a:endParaRPr lang="en-US"/>
          </a:p>
        </p:txBody>
      </p:sp>
    </p:spTree>
    <p:extLst>
      <p:ext uri="{BB962C8B-B14F-4D97-AF65-F5344CB8AC3E}">
        <p14:creationId xmlns:p14="http://schemas.microsoft.com/office/powerpoint/2010/main" val="464408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while gypsum flowers are usually, white, they may be heavily iron-stained.</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44</a:t>
            </a:fld>
            <a:endParaRPr lang="en-US"/>
          </a:p>
        </p:txBody>
      </p:sp>
    </p:spTree>
    <p:extLst>
      <p:ext uri="{BB962C8B-B14F-4D97-AF65-F5344CB8AC3E}">
        <p14:creationId xmlns:p14="http://schemas.microsoft.com/office/powerpoint/2010/main" val="1867064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While some gypsum flowers may be rough and shaggy in appearance, others astound you with their delicacy.  The petals of these gypsum flowers are not much thicker than kite string and are the thinnest the photographer has observed.</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45</a:t>
            </a:fld>
            <a:endParaRPr lang="en-US"/>
          </a:p>
        </p:txBody>
      </p:sp>
    </p:spTree>
    <p:extLst>
      <p:ext uri="{BB962C8B-B14F-4D97-AF65-F5344CB8AC3E}">
        <p14:creationId xmlns:p14="http://schemas.microsoft.com/office/powerpoint/2010/main" val="2280021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an exceptionally long gypsum flower, over fifteen inches long.  Note the mushroom cap still on the tip, a remnant from when it first thrust through the overlying crust.  How long ago do you suppose that was?  The photographer has seen no data documenting growth rates for such flowers.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46</a:t>
            </a:fld>
            <a:endParaRPr lang="en-US"/>
          </a:p>
        </p:txBody>
      </p:sp>
    </p:spTree>
    <p:extLst>
      <p:ext uri="{BB962C8B-B14F-4D97-AF65-F5344CB8AC3E}">
        <p14:creationId xmlns:p14="http://schemas.microsoft.com/office/powerpoint/2010/main" val="1977564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caver observed the flower intently for as long as her cramped neck muscles would allow but could detect no growth.  Evidently more patience is required than most cavers possess!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47</a:t>
            </a:fld>
            <a:endParaRPr lang="en-US"/>
          </a:p>
        </p:txBody>
      </p:sp>
    </p:spTree>
    <p:extLst>
      <p:ext uri="{BB962C8B-B14F-4D97-AF65-F5344CB8AC3E}">
        <p14:creationId xmlns:p14="http://schemas.microsoft.com/office/powerpoint/2010/main" val="507629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largest of these waxy-looking, yellowish flowers is over a foot long and dangles from a cave wall which is inclined at about forty-five degrees.  Such thick flowers are sometimes called “ram’s horns”.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48</a:t>
            </a:fld>
            <a:endParaRPr lang="en-US"/>
          </a:p>
        </p:txBody>
      </p:sp>
    </p:spTree>
    <p:extLst>
      <p:ext uri="{BB962C8B-B14F-4D97-AF65-F5344CB8AC3E}">
        <p14:creationId xmlns:p14="http://schemas.microsoft.com/office/powerpoint/2010/main" val="1852475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Nelson Day observing some outstanding ram’s horns in Fitton’s Cave, Arkansas.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49</a:t>
            </a:fld>
            <a:endParaRPr lang="en-US"/>
          </a:p>
        </p:txBody>
      </p:sp>
    </p:spTree>
    <p:extLst>
      <p:ext uri="{BB962C8B-B14F-4D97-AF65-F5344CB8AC3E}">
        <p14:creationId xmlns:p14="http://schemas.microsoft.com/office/powerpoint/2010/main" val="530228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While other caves contain more massive flowers, some of the most beautiful in the United States were discovered in January of 1988 in Lechuguilla Cave, New Mexico.  These wonders dangle about eight inches long.</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50</a:t>
            </a:fld>
            <a:endParaRPr lang="en-US"/>
          </a:p>
        </p:txBody>
      </p:sp>
    </p:spTree>
    <p:extLst>
      <p:ext uri="{BB962C8B-B14F-4D97-AF65-F5344CB8AC3E}">
        <p14:creationId xmlns:p14="http://schemas.microsoft.com/office/powerpoint/2010/main" val="4222441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And God said, “Let beauty appear amidst the darkness…,” and His words were recorded in crystal.</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51</a:t>
            </a:fld>
            <a:endParaRPr lang="en-US"/>
          </a:p>
        </p:txBody>
      </p:sp>
    </p:spTree>
    <p:extLst>
      <p:ext uri="{BB962C8B-B14F-4D97-AF65-F5344CB8AC3E}">
        <p14:creationId xmlns:p14="http://schemas.microsoft.com/office/powerpoint/2010/main" val="242536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an excellent example of gypsum exfoliation in an Arkansas cave.  The gypsum crust is expanding into the passage as new material is added to the base of the crystals from seeping water.  This has sufficient force to shatter an older, overlying crust.  This phenomenon is very commonly observed.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7</a:t>
            </a:fld>
            <a:endParaRPr lang="en-US"/>
          </a:p>
        </p:txBody>
      </p:sp>
    </p:spTree>
    <p:extLst>
      <p:ext uri="{BB962C8B-B14F-4D97-AF65-F5344CB8AC3E}">
        <p14:creationId xmlns:p14="http://schemas.microsoft.com/office/powerpoint/2010/main" val="4053704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We will now visit the weird world of gypsum stalactites and stalagmites.  Gypsum stalactites will barely resemble the more familiar calcite ones.  They consist of coarse, porous, unoriented grains.  They generally look like coated tree roots.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52</a:t>
            </a:fld>
            <a:endParaRPr lang="en-US"/>
          </a:p>
        </p:txBody>
      </p:sp>
    </p:spTree>
    <p:extLst>
      <p:ext uri="{BB962C8B-B14F-4D97-AF65-F5344CB8AC3E}">
        <p14:creationId xmlns:p14="http://schemas.microsoft.com/office/powerpoint/2010/main" val="4100076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great room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Torgac</a:t>
            </a:r>
            <a:r>
              <a:rPr lang="en-US" sz="1800" dirty="0">
                <a:effectLst/>
                <a:latin typeface="Calibri" panose="020F0502020204030204" pitchFamily="34" charset="0"/>
                <a:ea typeface="Calibri" panose="020F0502020204030204" pitchFamily="34" charset="0"/>
                <a:cs typeface="Times New Roman" panose="02020603050405020304" pitchFamily="18" charset="0"/>
              </a:rPr>
              <a:t> Cave, New Mexico, is one of the classic localities.  Sulfate solutions dripping off the ceiling and gypsum stalactites have formed numerous gypsum stalagmites as well.</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53</a:t>
            </a:fld>
            <a:endParaRPr lang="en-US"/>
          </a:p>
        </p:txBody>
      </p:sp>
    </p:spTree>
    <p:extLst>
      <p:ext uri="{BB962C8B-B14F-4D97-AF65-F5344CB8AC3E}">
        <p14:creationId xmlns:p14="http://schemas.microsoft.com/office/powerpoint/2010/main" val="2589357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Gypsum stalactites do not usually maintain a central canal, but grow primarily by water flowing down their sides.  “Claw” shapes form when end crystals grow large and new growth deviates from the vertical.</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54</a:t>
            </a:fld>
            <a:endParaRPr lang="en-US"/>
          </a:p>
        </p:txBody>
      </p:sp>
    </p:spTree>
    <p:extLst>
      <p:ext uri="{BB962C8B-B14F-4D97-AF65-F5344CB8AC3E}">
        <p14:creationId xmlns:p14="http://schemas.microsoft.com/office/powerpoint/2010/main" val="3611001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famous pair of gypsum claws called, appropriately enough, “The Chicken Feet.”  The feet are quite large, about three feet long.  They hang high overhead, so it is not possible to include scale.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55</a:t>
            </a:fld>
            <a:endParaRPr lang="en-US"/>
          </a:p>
        </p:txBody>
      </p:sp>
    </p:spTree>
    <p:extLst>
      <p:ext uri="{BB962C8B-B14F-4D97-AF65-F5344CB8AC3E}">
        <p14:creationId xmlns:p14="http://schemas.microsoft.com/office/powerpoint/2010/main" val="29007432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remarkably sharp claw stalactite ensemble.  The breakdown blocks in the background are covered with gypsum which appears heavily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resolutioned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Apparently, non-saturated ground water invaded this chamber for a time and dissolved away some of the previously deposited gypsum.</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56</a:t>
            </a:fld>
            <a:endParaRPr lang="en-US"/>
          </a:p>
        </p:txBody>
      </p:sp>
    </p:spTree>
    <p:extLst>
      <p:ext uri="{BB962C8B-B14F-4D97-AF65-F5344CB8AC3E}">
        <p14:creationId xmlns:p14="http://schemas.microsoft.com/office/powerpoint/2010/main" val="2916353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final form of gypsum to be shown in this series is the so-called “chandelier.”  These were discovered in January of 1988 in Lechuguilla Cave, New Mexico.  The chandeliers are magnificent clusters of gypsum stalactites, and some stalagmites as well.  The tips of each chandelier are characteristically covered with crystal-clear selenite prisms.</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57</a:t>
            </a:fld>
            <a:endParaRPr lang="en-US"/>
          </a:p>
        </p:txBody>
      </p:sp>
    </p:spTree>
    <p:extLst>
      <p:ext uri="{BB962C8B-B14F-4D97-AF65-F5344CB8AC3E}">
        <p14:creationId xmlns:p14="http://schemas.microsoft.com/office/powerpoint/2010/main" val="3144823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the largest chandelier growing upward from the floor.  Despite their great size, the chandeliers must have grown by seepage through the floor and ceiling of the chamber.</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58</a:t>
            </a:fld>
            <a:endParaRPr lang="en-US"/>
          </a:p>
        </p:txBody>
      </p:sp>
    </p:spTree>
    <p:extLst>
      <p:ext uri="{BB962C8B-B14F-4D97-AF65-F5344CB8AC3E}">
        <p14:creationId xmlns:p14="http://schemas.microsoft.com/office/powerpoint/2010/main" val="228411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magnitude of the display can best be appreciated by this shot taken farther back.  The tops of the chandeliers are covered with the purest white gypsum snow.  As mentioned before, the tips are often clear selenite prisms, heavily twinned and striated.  This same chamber also contains needles, flowers and angel hair, all at a depth of 800’.</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59</a:t>
            </a:fld>
            <a:endParaRPr lang="en-US"/>
          </a:p>
        </p:txBody>
      </p:sp>
    </p:spTree>
    <p:extLst>
      <p:ext uri="{BB962C8B-B14F-4D97-AF65-F5344CB8AC3E}">
        <p14:creationId xmlns:p14="http://schemas.microsoft.com/office/powerpoint/2010/main" val="3774833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pronounced curves of these claw-like chandeliers may well be due to the crystals following a prevailing air flow.  There is however, at present, no detectable air flow in this room, several miles from the entrance.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60</a:t>
            </a:fld>
            <a:endParaRPr lang="en-US"/>
          </a:p>
        </p:txBody>
      </p:sp>
    </p:spTree>
    <p:extLst>
      <p:ext uri="{BB962C8B-B14F-4D97-AF65-F5344CB8AC3E}">
        <p14:creationId xmlns:p14="http://schemas.microsoft.com/office/powerpoint/2010/main" val="1710050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END.  I hope that you enjoyed your armchair tour through some of the great gypsum caves of North America and that your own interest and awareness of cave gypsum will increase as a result.  This slide series was produced and copyrighted in March of 1989 by Kenrick L. Day, the photographer.  No slides may be reproduced in any form without written permission from the photographer.  Thank you and good evening.</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61</a:t>
            </a:fld>
            <a:endParaRPr lang="en-US"/>
          </a:p>
        </p:txBody>
      </p:sp>
    </p:spTree>
    <p:extLst>
      <p:ext uri="{BB962C8B-B14F-4D97-AF65-F5344CB8AC3E}">
        <p14:creationId xmlns:p14="http://schemas.microsoft.com/office/powerpoint/2010/main" val="386278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very interesting example from a Utah cave.  In the center of the picture is a large, six-sided nail head calcite crystal.  This was formed when the chamber was filled with water.  Now, under drier conditions, fibrous gypsum may be seen growing outward from the face of the crystal.  The calcite crystal at this point is completely hidden by gypsum and only its shape betrays its presence. </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8</a:t>
            </a:fld>
            <a:endParaRPr lang="en-US"/>
          </a:p>
        </p:txBody>
      </p:sp>
    </p:spTree>
    <p:extLst>
      <p:ext uri="{BB962C8B-B14F-4D97-AF65-F5344CB8AC3E}">
        <p14:creationId xmlns:p14="http://schemas.microsoft.com/office/powerpoint/2010/main" val="40076713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461D9-3CC0-4693-95F9-A1531FD97970}" type="slidenum">
              <a:rPr lang="en-US" smtClean="0"/>
              <a:t>62</a:t>
            </a:fld>
            <a:endParaRPr lang="en-US"/>
          </a:p>
        </p:txBody>
      </p:sp>
    </p:spTree>
    <p:extLst>
      <p:ext uri="{BB962C8B-B14F-4D97-AF65-F5344CB8AC3E}">
        <p14:creationId xmlns:p14="http://schemas.microsoft.com/office/powerpoint/2010/main" val="196954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rarer form of gypsum speleothem resembling a crust is called a “rim”.  Such rims form where warm, moist air emerges from a small hole into a room filled with cooler, drier air.  Water condenses around the lip of the hole, and evaporation causes sulfate material to precipitate.  Such rims are usually only a couple of millimeters thick and are extremely delicate.</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9</a:t>
            </a:fld>
            <a:endParaRPr lang="en-US"/>
          </a:p>
        </p:txBody>
      </p:sp>
    </p:spTree>
    <p:extLst>
      <p:ext uri="{BB962C8B-B14F-4D97-AF65-F5344CB8AC3E}">
        <p14:creationId xmlns:p14="http://schemas.microsoft.com/office/powerpoint/2010/main" val="382995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gypsum crusts gone wild, in Lechuguilla Cave, New Mexico.  The crusts resemble great snowbanks and are feet thick in places.  The powder on top is called “gypsum snow” and originated on the walls and ceiling the room.</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10</a:t>
            </a:fld>
            <a:endParaRPr lang="en-US"/>
          </a:p>
        </p:txBody>
      </p:sp>
    </p:spTree>
    <p:extLst>
      <p:ext uri="{BB962C8B-B14F-4D97-AF65-F5344CB8AC3E}">
        <p14:creationId xmlns:p14="http://schemas.microsoft.com/office/powerpoint/2010/main" val="22052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another shot from Lechuguilla, large gypsum crystals in the background have been completely covered with crusts and snow in a later phase of development.</a:t>
            </a:r>
            <a:endParaRPr lang="en-US" dirty="0"/>
          </a:p>
        </p:txBody>
      </p:sp>
      <p:sp>
        <p:nvSpPr>
          <p:cNvPr id="4" name="Slide Number Placeholder 3"/>
          <p:cNvSpPr>
            <a:spLocks noGrp="1"/>
          </p:cNvSpPr>
          <p:nvPr>
            <p:ph type="sldNum" sz="quarter" idx="5"/>
          </p:nvPr>
        </p:nvSpPr>
        <p:spPr/>
        <p:txBody>
          <a:bodyPr/>
          <a:lstStyle/>
          <a:p>
            <a:fld id="{725461D9-3CC0-4693-95F9-A1531FD97970}" type="slidenum">
              <a:rPr lang="en-US" smtClean="0"/>
              <a:t>11</a:t>
            </a:fld>
            <a:endParaRPr lang="en-US"/>
          </a:p>
        </p:txBody>
      </p:sp>
    </p:spTree>
    <p:extLst>
      <p:ext uri="{BB962C8B-B14F-4D97-AF65-F5344CB8AC3E}">
        <p14:creationId xmlns:p14="http://schemas.microsoft.com/office/powerpoint/2010/main" val="237277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6" y="2130427"/>
            <a:ext cx="8743950" cy="1470025"/>
          </a:xfrm>
        </p:spPr>
        <p:txBody>
          <a:bodyPr/>
          <a:lstStyle/>
          <a:p>
            <a:r>
              <a:rPr lang="en-US"/>
              <a:t>Click to edit Master title style</a:t>
            </a:r>
          </a:p>
        </p:txBody>
      </p:sp>
      <p:sp>
        <p:nvSpPr>
          <p:cNvPr id="3" name="Subtitle 2"/>
          <p:cNvSpPr>
            <a:spLocks noGrp="1"/>
          </p:cNvSpPr>
          <p:nvPr>
            <p:ph type="subTitle" idx="1"/>
          </p:nvPr>
        </p:nvSpPr>
        <p:spPr>
          <a:xfrm>
            <a:off x="1543051" y="3886200"/>
            <a:ext cx="7200900" cy="1752600"/>
          </a:xfrm>
        </p:spPr>
        <p:txBody>
          <a:bodyPr/>
          <a:lstStyle>
            <a:lvl1pPr marL="0" indent="0" algn="ctr">
              <a:buNone/>
              <a:defRPr>
                <a:solidFill>
                  <a:schemeClr val="tx1">
                    <a:tint val="75000"/>
                  </a:schemeClr>
                </a:solidFill>
              </a:defRPr>
            </a:lvl1pPr>
            <a:lvl2pPr marL="514368" indent="0" algn="ctr">
              <a:buNone/>
              <a:defRPr>
                <a:solidFill>
                  <a:schemeClr val="tx1">
                    <a:tint val="75000"/>
                  </a:schemeClr>
                </a:solidFill>
              </a:defRPr>
            </a:lvl2pPr>
            <a:lvl3pPr marL="1028737" indent="0" algn="ctr">
              <a:buNone/>
              <a:defRPr>
                <a:solidFill>
                  <a:schemeClr val="tx1">
                    <a:tint val="75000"/>
                  </a:schemeClr>
                </a:solidFill>
              </a:defRPr>
            </a:lvl3pPr>
            <a:lvl4pPr marL="1543105" indent="0" algn="ctr">
              <a:buNone/>
              <a:defRPr>
                <a:solidFill>
                  <a:schemeClr val="tx1">
                    <a:tint val="75000"/>
                  </a:schemeClr>
                </a:solidFill>
              </a:defRPr>
            </a:lvl4pPr>
            <a:lvl5pPr marL="2057473" indent="0" algn="ctr">
              <a:buNone/>
              <a:defRPr>
                <a:solidFill>
                  <a:schemeClr val="tx1">
                    <a:tint val="75000"/>
                  </a:schemeClr>
                </a:solidFill>
              </a:defRPr>
            </a:lvl5pPr>
            <a:lvl6pPr marL="2571841" indent="0" algn="ctr">
              <a:buNone/>
              <a:defRPr>
                <a:solidFill>
                  <a:schemeClr val="tx1">
                    <a:tint val="75000"/>
                  </a:schemeClr>
                </a:solidFill>
              </a:defRPr>
            </a:lvl6pPr>
            <a:lvl7pPr marL="3086210" indent="0" algn="ctr">
              <a:buNone/>
              <a:defRPr>
                <a:solidFill>
                  <a:schemeClr val="tx1">
                    <a:tint val="75000"/>
                  </a:schemeClr>
                </a:solidFill>
              </a:defRPr>
            </a:lvl7pPr>
            <a:lvl8pPr marL="3600578" indent="0" algn="ctr">
              <a:buNone/>
              <a:defRPr>
                <a:solidFill>
                  <a:schemeClr val="tx1">
                    <a:tint val="75000"/>
                  </a:schemeClr>
                </a:solidFill>
              </a:defRPr>
            </a:lvl8pPr>
            <a:lvl9pPr marL="41149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496755D-0C50-4CF7-8D9A-9CA1BD214442}" type="datetimeFigureOut">
              <a:rPr lang="en-US"/>
              <a:pPr>
                <a:defRPr/>
              </a:pPr>
              <a:t>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C5E8A5-FCBF-48CA-A7F5-01B8B9671ECD}" type="slidenum">
              <a:rPr lang="en-US" altLang="en-US"/>
              <a:pPr/>
              <a:t>‹#›</a:t>
            </a:fld>
            <a:endParaRPr lang="en-US" altLang="en-US"/>
          </a:p>
        </p:txBody>
      </p:sp>
    </p:spTree>
    <p:extLst>
      <p:ext uri="{BB962C8B-B14F-4D97-AF65-F5344CB8AC3E}">
        <p14:creationId xmlns:p14="http://schemas.microsoft.com/office/powerpoint/2010/main" val="118104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9CCFFA-A183-496D-8A54-36B497AE7AB7}" type="datetimeFigureOut">
              <a:rPr lang="en-US"/>
              <a:pPr>
                <a:defRPr/>
              </a:pPr>
              <a:t>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F36C64-DF48-4C6A-92F0-49B3F6E2E464}" type="slidenum">
              <a:rPr lang="en-US" altLang="en-US"/>
              <a:pPr/>
              <a:t>‹#›</a:t>
            </a:fld>
            <a:endParaRPr lang="en-US" altLang="en-US"/>
          </a:p>
        </p:txBody>
      </p:sp>
    </p:spTree>
    <p:extLst>
      <p:ext uri="{BB962C8B-B14F-4D97-AF65-F5344CB8AC3E}">
        <p14:creationId xmlns:p14="http://schemas.microsoft.com/office/powerpoint/2010/main" val="390131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0"/>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40"/>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CD4905-9694-407C-A4DF-D173A951D97F}" type="datetimeFigureOut">
              <a:rPr lang="en-US"/>
              <a:pPr>
                <a:defRPr/>
              </a:pPr>
              <a:t>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F458E0-A9C5-4D41-B769-CA0BE501A246}" type="slidenum">
              <a:rPr lang="en-US" altLang="en-US"/>
              <a:pPr/>
              <a:t>‹#›</a:t>
            </a:fld>
            <a:endParaRPr lang="en-US" altLang="en-US"/>
          </a:p>
        </p:txBody>
      </p:sp>
    </p:spTree>
    <p:extLst>
      <p:ext uri="{BB962C8B-B14F-4D97-AF65-F5344CB8AC3E}">
        <p14:creationId xmlns:p14="http://schemas.microsoft.com/office/powerpoint/2010/main" val="289880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29D4EC-F6A8-4AFA-8D40-58766373DCC9}" type="datetimeFigureOut">
              <a:rPr lang="en-US"/>
              <a:pPr>
                <a:defRPr/>
              </a:pPr>
              <a:t>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4EF945-AC0D-42BF-BB3B-B40BDE8641F7}" type="slidenum">
              <a:rPr lang="en-US" altLang="en-US"/>
              <a:pPr/>
              <a:t>‹#›</a:t>
            </a:fld>
            <a:endParaRPr lang="en-US" altLang="en-US"/>
          </a:p>
        </p:txBody>
      </p:sp>
    </p:spTree>
    <p:extLst>
      <p:ext uri="{BB962C8B-B14F-4D97-AF65-F5344CB8AC3E}">
        <p14:creationId xmlns:p14="http://schemas.microsoft.com/office/powerpoint/2010/main" val="361939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2"/>
            <a:ext cx="8743950" cy="136207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250">
                <a:solidFill>
                  <a:schemeClr val="tx1">
                    <a:tint val="75000"/>
                  </a:schemeClr>
                </a:solidFill>
              </a:defRPr>
            </a:lvl1pPr>
            <a:lvl2pPr marL="514368" indent="0">
              <a:buNone/>
              <a:defRPr sz="2025">
                <a:solidFill>
                  <a:schemeClr val="tx1">
                    <a:tint val="75000"/>
                  </a:schemeClr>
                </a:solidFill>
              </a:defRPr>
            </a:lvl2pPr>
            <a:lvl3pPr marL="1028737" indent="0">
              <a:buNone/>
              <a:defRPr sz="1800">
                <a:solidFill>
                  <a:schemeClr val="tx1">
                    <a:tint val="75000"/>
                  </a:schemeClr>
                </a:solidFill>
              </a:defRPr>
            </a:lvl3pPr>
            <a:lvl4pPr marL="1543105" indent="0">
              <a:buNone/>
              <a:defRPr sz="1575">
                <a:solidFill>
                  <a:schemeClr val="tx1">
                    <a:tint val="75000"/>
                  </a:schemeClr>
                </a:solidFill>
              </a:defRPr>
            </a:lvl4pPr>
            <a:lvl5pPr marL="2057473" indent="0">
              <a:buNone/>
              <a:defRPr sz="1575">
                <a:solidFill>
                  <a:schemeClr val="tx1">
                    <a:tint val="75000"/>
                  </a:schemeClr>
                </a:solidFill>
              </a:defRPr>
            </a:lvl5pPr>
            <a:lvl6pPr marL="2571841" indent="0">
              <a:buNone/>
              <a:defRPr sz="1575">
                <a:solidFill>
                  <a:schemeClr val="tx1">
                    <a:tint val="75000"/>
                  </a:schemeClr>
                </a:solidFill>
              </a:defRPr>
            </a:lvl6pPr>
            <a:lvl7pPr marL="3086210" indent="0">
              <a:buNone/>
              <a:defRPr sz="1575">
                <a:solidFill>
                  <a:schemeClr val="tx1">
                    <a:tint val="75000"/>
                  </a:schemeClr>
                </a:solidFill>
              </a:defRPr>
            </a:lvl7pPr>
            <a:lvl8pPr marL="3600578" indent="0">
              <a:buNone/>
              <a:defRPr sz="1575">
                <a:solidFill>
                  <a:schemeClr val="tx1">
                    <a:tint val="75000"/>
                  </a:schemeClr>
                </a:solidFill>
              </a:defRPr>
            </a:lvl8pPr>
            <a:lvl9pPr marL="4114946"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EB809ED-DC07-41C8-B633-A34EC20746A6}" type="datetimeFigureOut">
              <a:rPr lang="en-US"/>
              <a:pPr>
                <a:defRPr/>
              </a:pPr>
              <a:t>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1087B4-B9BC-44CE-A2E6-EA54836096B8}" type="slidenum">
              <a:rPr lang="en-US" altLang="en-US"/>
              <a:pPr/>
              <a:t>‹#›</a:t>
            </a:fld>
            <a:endParaRPr lang="en-US" altLang="en-US"/>
          </a:p>
        </p:txBody>
      </p:sp>
    </p:spTree>
    <p:extLst>
      <p:ext uri="{BB962C8B-B14F-4D97-AF65-F5344CB8AC3E}">
        <p14:creationId xmlns:p14="http://schemas.microsoft.com/office/powerpoint/2010/main" val="11924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2"/>
            <a:ext cx="4543425"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2"/>
            <a:ext cx="4543425"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E4CDCDA-5F91-4362-9015-CD1F1DD51354}" type="datetimeFigureOut">
              <a:rPr lang="en-US"/>
              <a:pPr>
                <a:defRPr/>
              </a:pPr>
              <a:t>2/13/2021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6BA4664-F50D-4AFA-94FA-47370A5A994C}" type="slidenum">
              <a:rPr lang="en-US" altLang="en-US"/>
              <a:pPr/>
              <a:t>‹#›</a:t>
            </a:fld>
            <a:endParaRPr lang="en-US" altLang="en-US"/>
          </a:p>
        </p:txBody>
      </p:sp>
    </p:spTree>
    <p:extLst>
      <p:ext uri="{BB962C8B-B14F-4D97-AF65-F5344CB8AC3E}">
        <p14:creationId xmlns:p14="http://schemas.microsoft.com/office/powerpoint/2010/main" val="427633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1" cy="639762"/>
          </a:xfrm>
        </p:spPr>
        <p:txBody>
          <a:bodyPr anchor="b"/>
          <a:lstStyle>
            <a:lvl1pPr marL="0" indent="0">
              <a:buNone/>
              <a:defRPr sz="2700" b="1"/>
            </a:lvl1pPr>
            <a:lvl2pPr marL="514368" indent="0">
              <a:buNone/>
              <a:defRPr sz="2250" b="1"/>
            </a:lvl2pPr>
            <a:lvl3pPr marL="1028737" indent="0">
              <a:buNone/>
              <a:defRPr sz="2025" b="1"/>
            </a:lvl3pPr>
            <a:lvl4pPr marL="1543105" indent="0">
              <a:buNone/>
              <a:defRPr sz="1800" b="1"/>
            </a:lvl4pPr>
            <a:lvl5pPr marL="2057473" indent="0">
              <a:buNone/>
              <a:defRPr sz="1800" b="1"/>
            </a:lvl5pPr>
            <a:lvl6pPr marL="2571841" indent="0">
              <a:buNone/>
              <a:defRPr sz="1800" b="1"/>
            </a:lvl6pPr>
            <a:lvl7pPr marL="3086210" indent="0">
              <a:buNone/>
              <a:defRPr sz="1800" b="1"/>
            </a:lvl7pPr>
            <a:lvl8pPr marL="3600578" indent="0">
              <a:buNone/>
              <a:defRPr sz="1800" b="1"/>
            </a:lvl8pPr>
            <a:lvl9pPr marL="4114946" indent="0">
              <a:buNone/>
              <a:defRPr sz="1800" b="1"/>
            </a:lvl9pPr>
          </a:lstStyle>
          <a:p>
            <a:pPr lvl="0"/>
            <a:r>
              <a:rPr lang="en-US"/>
              <a:t>Click to edit Master text styles</a:t>
            </a:r>
          </a:p>
        </p:txBody>
      </p:sp>
      <p:sp>
        <p:nvSpPr>
          <p:cNvPr id="4" name="Content Placeholder 3"/>
          <p:cNvSpPr>
            <a:spLocks noGrp="1"/>
          </p:cNvSpPr>
          <p:nvPr>
            <p:ph sz="half" idx="2"/>
          </p:nvPr>
        </p:nvSpPr>
        <p:spPr>
          <a:xfrm>
            <a:off x="514350" y="2174875"/>
            <a:ext cx="4545211"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3" y="1535113"/>
            <a:ext cx="4546997" cy="639762"/>
          </a:xfrm>
        </p:spPr>
        <p:txBody>
          <a:bodyPr anchor="b"/>
          <a:lstStyle>
            <a:lvl1pPr marL="0" indent="0">
              <a:buNone/>
              <a:defRPr sz="2700" b="1"/>
            </a:lvl1pPr>
            <a:lvl2pPr marL="514368" indent="0">
              <a:buNone/>
              <a:defRPr sz="2250" b="1"/>
            </a:lvl2pPr>
            <a:lvl3pPr marL="1028737" indent="0">
              <a:buNone/>
              <a:defRPr sz="2025" b="1"/>
            </a:lvl3pPr>
            <a:lvl4pPr marL="1543105" indent="0">
              <a:buNone/>
              <a:defRPr sz="1800" b="1"/>
            </a:lvl4pPr>
            <a:lvl5pPr marL="2057473" indent="0">
              <a:buNone/>
              <a:defRPr sz="1800" b="1"/>
            </a:lvl5pPr>
            <a:lvl6pPr marL="2571841" indent="0">
              <a:buNone/>
              <a:defRPr sz="1800" b="1"/>
            </a:lvl6pPr>
            <a:lvl7pPr marL="3086210" indent="0">
              <a:buNone/>
              <a:defRPr sz="1800" b="1"/>
            </a:lvl7pPr>
            <a:lvl8pPr marL="3600578" indent="0">
              <a:buNone/>
              <a:defRPr sz="1800" b="1"/>
            </a:lvl8pPr>
            <a:lvl9pPr marL="411494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25653" y="2174875"/>
            <a:ext cx="4546997"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E5140C-6E28-4993-A605-8E8F8A9FF768}" type="datetimeFigureOut">
              <a:rPr lang="en-US"/>
              <a:pPr>
                <a:defRPr/>
              </a:pPr>
              <a:t>2/13/2021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918FA51-3C48-4FA8-8C9C-A0C551E46F23}" type="slidenum">
              <a:rPr lang="en-US" altLang="en-US"/>
              <a:pPr/>
              <a:t>‹#›</a:t>
            </a:fld>
            <a:endParaRPr lang="en-US" altLang="en-US"/>
          </a:p>
        </p:txBody>
      </p:sp>
    </p:spTree>
    <p:extLst>
      <p:ext uri="{BB962C8B-B14F-4D97-AF65-F5344CB8AC3E}">
        <p14:creationId xmlns:p14="http://schemas.microsoft.com/office/powerpoint/2010/main" val="105417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CCA756-1CCB-4E67-810B-B62771F9CB11}" type="datetimeFigureOut">
              <a:rPr lang="en-US"/>
              <a:pPr>
                <a:defRPr/>
              </a:pPr>
              <a:t>2/13/2021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B397DEB-4C94-48FB-820E-B8C347810080}" type="slidenum">
              <a:rPr lang="en-US" altLang="en-US"/>
              <a:pPr/>
              <a:t>‹#›</a:t>
            </a:fld>
            <a:endParaRPr lang="en-US" altLang="en-US"/>
          </a:p>
        </p:txBody>
      </p:sp>
    </p:spTree>
    <p:extLst>
      <p:ext uri="{BB962C8B-B14F-4D97-AF65-F5344CB8AC3E}">
        <p14:creationId xmlns:p14="http://schemas.microsoft.com/office/powerpoint/2010/main" val="424908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6EEA0F-4722-4297-B26A-49B60BE73978}" type="datetimeFigureOut">
              <a:rPr lang="en-US"/>
              <a:pPr>
                <a:defRPr/>
              </a:pPr>
              <a:t>2/13/2021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7A2849C-DC9E-403F-ADB4-A61079BE63E8}" type="slidenum">
              <a:rPr lang="en-US" altLang="en-US"/>
              <a:pPr/>
              <a:t>‹#›</a:t>
            </a:fld>
            <a:endParaRPr lang="en-US" altLang="en-US"/>
          </a:p>
        </p:txBody>
      </p:sp>
    </p:spTree>
    <p:extLst>
      <p:ext uri="{BB962C8B-B14F-4D97-AF65-F5344CB8AC3E}">
        <p14:creationId xmlns:p14="http://schemas.microsoft.com/office/powerpoint/2010/main" val="263215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250" b="1"/>
            </a:lvl1pPr>
          </a:lstStyle>
          <a:p>
            <a:r>
              <a:rPr lang="en-US"/>
              <a:t>Click to edit Master title style</a:t>
            </a:r>
          </a:p>
        </p:txBody>
      </p:sp>
      <p:sp>
        <p:nvSpPr>
          <p:cNvPr id="3" name="Content Placeholder 2"/>
          <p:cNvSpPr>
            <a:spLocks noGrp="1"/>
          </p:cNvSpPr>
          <p:nvPr>
            <p:ph idx="1"/>
          </p:nvPr>
        </p:nvSpPr>
        <p:spPr>
          <a:xfrm>
            <a:off x="4021932" y="273052"/>
            <a:ext cx="5750719" cy="5853113"/>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2"/>
            <a:ext cx="3384352" cy="4691063"/>
          </a:xfrm>
        </p:spPr>
        <p:txBody>
          <a:bodyPr/>
          <a:lstStyle>
            <a:lvl1pPr marL="0" indent="0">
              <a:buNone/>
              <a:defRPr sz="1575"/>
            </a:lvl1pPr>
            <a:lvl2pPr marL="514368" indent="0">
              <a:buNone/>
              <a:defRPr sz="1350"/>
            </a:lvl2pPr>
            <a:lvl3pPr marL="1028737" indent="0">
              <a:buNone/>
              <a:defRPr sz="1125"/>
            </a:lvl3pPr>
            <a:lvl4pPr marL="1543105" indent="0">
              <a:buNone/>
              <a:defRPr sz="1013"/>
            </a:lvl4pPr>
            <a:lvl5pPr marL="2057473" indent="0">
              <a:buNone/>
              <a:defRPr sz="1013"/>
            </a:lvl5pPr>
            <a:lvl6pPr marL="2571841" indent="0">
              <a:buNone/>
              <a:defRPr sz="1013"/>
            </a:lvl6pPr>
            <a:lvl7pPr marL="3086210" indent="0">
              <a:buNone/>
              <a:defRPr sz="1013"/>
            </a:lvl7pPr>
            <a:lvl8pPr marL="3600578" indent="0">
              <a:buNone/>
              <a:defRPr sz="1013"/>
            </a:lvl8pPr>
            <a:lvl9pPr marL="4114946" indent="0">
              <a:buNone/>
              <a:defRPr sz="101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EAFDF6-A47B-417B-8425-513773E1ABD4}" type="datetimeFigureOut">
              <a:rPr lang="en-US"/>
              <a:pPr>
                <a:defRPr/>
              </a:pPr>
              <a:t>2/13/2021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A39713-E360-4CDB-B882-D00832869228}" type="slidenum">
              <a:rPr lang="en-US" altLang="en-US"/>
              <a:pPr/>
              <a:t>‹#›</a:t>
            </a:fld>
            <a:endParaRPr lang="en-US" altLang="en-US"/>
          </a:p>
        </p:txBody>
      </p:sp>
    </p:spTree>
    <p:extLst>
      <p:ext uri="{BB962C8B-B14F-4D97-AF65-F5344CB8AC3E}">
        <p14:creationId xmlns:p14="http://schemas.microsoft.com/office/powerpoint/2010/main" val="65439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25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600"/>
            </a:lvl1pPr>
            <a:lvl2pPr marL="514368" indent="0">
              <a:buNone/>
              <a:defRPr sz="3150"/>
            </a:lvl2pPr>
            <a:lvl3pPr marL="1028737" indent="0">
              <a:buNone/>
              <a:defRPr sz="2700"/>
            </a:lvl3pPr>
            <a:lvl4pPr marL="1543105" indent="0">
              <a:buNone/>
              <a:defRPr sz="2250"/>
            </a:lvl4pPr>
            <a:lvl5pPr marL="2057473" indent="0">
              <a:buNone/>
              <a:defRPr sz="2250"/>
            </a:lvl5pPr>
            <a:lvl6pPr marL="2571841" indent="0">
              <a:buNone/>
              <a:defRPr sz="2250"/>
            </a:lvl6pPr>
            <a:lvl7pPr marL="3086210" indent="0">
              <a:buNone/>
              <a:defRPr sz="2250"/>
            </a:lvl7pPr>
            <a:lvl8pPr marL="3600578" indent="0">
              <a:buNone/>
              <a:defRPr sz="2250"/>
            </a:lvl8pPr>
            <a:lvl9pPr marL="4114946" indent="0">
              <a:buNone/>
              <a:defRPr sz="225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575"/>
            </a:lvl1pPr>
            <a:lvl2pPr marL="514368" indent="0">
              <a:buNone/>
              <a:defRPr sz="1350"/>
            </a:lvl2pPr>
            <a:lvl3pPr marL="1028737" indent="0">
              <a:buNone/>
              <a:defRPr sz="1125"/>
            </a:lvl3pPr>
            <a:lvl4pPr marL="1543105" indent="0">
              <a:buNone/>
              <a:defRPr sz="1013"/>
            </a:lvl4pPr>
            <a:lvl5pPr marL="2057473" indent="0">
              <a:buNone/>
              <a:defRPr sz="1013"/>
            </a:lvl5pPr>
            <a:lvl6pPr marL="2571841" indent="0">
              <a:buNone/>
              <a:defRPr sz="1013"/>
            </a:lvl6pPr>
            <a:lvl7pPr marL="3086210" indent="0">
              <a:buNone/>
              <a:defRPr sz="1013"/>
            </a:lvl7pPr>
            <a:lvl8pPr marL="3600578" indent="0">
              <a:buNone/>
              <a:defRPr sz="1013"/>
            </a:lvl8pPr>
            <a:lvl9pPr marL="4114946" indent="0">
              <a:buNone/>
              <a:defRPr sz="101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DE9D9C-9324-4A1D-B15C-6ED582FFFB6F}" type="datetimeFigureOut">
              <a:rPr lang="en-US"/>
              <a:pPr>
                <a:defRPr/>
              </a:pPr>
              <a:t>2/13/2021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76AAF9-87D3-4A80-8DF3-5455742C1B7F}" type="slidenum">
              <a:rPr lang="en-US" altLang="en-US"/>
              <a:pPr/>
              <a:t>‹#›</a:t>
            </a:fld>
            <a:endParaRPr lang="en-US" altLang="en-US"/>
          </a:p>
        </p:txBody>
      </p:sp>
    </p:spTree>
    <p:extLst>
      <p:ext uri="{BB962C8B-B14F-4D97-AF65-F5344CB8AC3E}">
        <p14:creationId xmlns:p14="http://schemas.microsoft.com/office/powerpoint/2010/main" val="411652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1"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14351" y="1600202"/>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14350" y="6356352"/>
            <a:ext cx="2400300" cy="365125"/>
          </a:xfrm>
          <a:prstGeom prst="rect">
            <a:avLst/>
          </a:prstGeom>
        </p:spPr>
        <p:txBody>
          <a:bodyPr vert="horz" lIns="91440" tIns="45720" rIns="91440" bIns="45720" rtlCol="0" anchor="ctr"/>
          <a:lstStyle>
            <a:lvl1pPr algn="l" fontAlgn="auto">
              <a:spcBef>
                <a:spcPts val="0"/>
              </a:spcBef>
              <a:spcAft>
                <a:spcPts val="0"/>
              </a:spcAft>
              <a:defRPr sz="1350">
                <a:solidFill>
                  <a:schemeClr val="tx1">
                    <a:tint val="75000"/>
                  </a:schemeClr>
                </a:solidFill>
                <a:latin typeface="+mn-lt"/>
                <a:cs typeface="+mn-cs"/>
              </a:defRPr>
            </a:lvl1pPr>
          </a:lstStyle>
          <a:p>
            <a:pPr>
              <a:defRPr/>
            </a:pPr>
            <a:fld id="{9AF93C5A-67A2-4C1F-8741-FF83D1266E90}" type="datetimeFigureOut">
              <a:rPr lang="en-US"/>
              <a:pPr>
                <a:defRPr/>
              </a:pPr>
              <a:t>2/13/2021</a:t>
            </a:fld>
            <a:endParaRPr lang="en-US"/>
          </a:p>
        </p:txBody>
      </p:sp>
      <p:sp>
        <p:nvSpPr>
          <p:cNvPr id="5" name="Footer Placeholder 4"/>
          <p:cNvSpPr>
            <a:spLocks noGrp="1"/>
          </p:cNvSpPr>
          <p:nvPr>
            <p:ph type="ftr" sz="quarter" idx="3"/>
          </p:nvPr>
        </p:nvSpPr>
        <p:spPr>
          <a:xfrm>
            <a:off x="3514726" y="6356352"/>
            <a:ext cx="3257550" cy="365125"/>
          </a:xfrm>
          <a:prstGeom prst="rect">
            <a:avLst/>
          </a:prstGeom>
        </p:spPr>
        <p:txBody>
          <a:bodyPr vert="horz" lIns="91440" tIns="45720" rIns="91440" bIns="45720" rtlCol="0" anchor="ctr"/>
          <a:lstStyle>
            <a:lvl1pPr algn="ctr" fontAlgn="auto">
              <a:spcBef>
                <a:spcPts val="0"/>
              </a:spcBef>
              <a:spcAft>
                <a:spcPts val="0"/>
              </a:spcAft>
              <a:defRPr sz="135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372350" y="6356352"/>
            <a:ext cx="2400300" cy="365125"/>
          </a:xfrm>
          <a:prstGeom prst="rect">
            <a:avLst/>
          </a:prstGeom>
        </p:spPr>
        <p:txBody>
          <a:bodyPr vert="horz" wrap="square" lIns="91440" tIns="45720" rIns="91440" bIns="45720" numCol="1" anchor="ctr" anchorCtr="0" compatLnSpc="1">
            <a:prstTxWarp prst="textNoShape">
              <a:avLst/>
            </a:prstTxWarp>
          </a:bodyPr>
          <a:lstStyle>
            <a:lvl1pPr algn="r">
              <a:defRPr sz="1350">
                <a:solidFill>
                  <a:srgbClr val="FFFFFF"/>
                </a:solidFill>
                <a:latin typeface="Calibri" panose="020F0502020204030204" pitchFamily="34" charset="0"/>
              </a:defRPr>
            </a:lvl1pPr>
          </a:lstStyle>
          <a:p>
            <a:fld id="{61F922E8-567A-4F67-871A-0C225DBC335B}"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68" algn="ctr" rtl="0" fontAlgn="base">
        <a:spcBef>
          <a:spcPct val="0"/>
        </a:spcBef>
        <a:spcAft>
          <a:spcPct val="0"/>
        </a:spcAft>
        <a:defRPr sz="4950">
          <a:solidFill>
            <a:schemeClr val="tx1"/>
          </a:solidFill>
          <a:latin typeface="Calibri" pitchFamily="34" charset="0"/>
        </a:defRPr>
      </a:lvl6pPr>
      <a:lvl7pPr marL="1028737" algn="ctr" rtl="0" fontAlgn="base">
        <a:spcBef>
          <a:spcPct val="0"/>
        </a:spcBef>
        <a:spcAft>
          <a:spcPct val="0"/>
        </a:spcAft>
        <a:defRPr sz="4950">
          <a:solidFill>
            <a:schemeClr val="tx1"/>
          </a:solidFill>
          <a:latin typeface="Calibri" pitchFamily="34" charset="0"/>
        </a:defRPr>
      </a:lvl7pPr>
      <a:lvl8pPr marL="1543105" algn="ctr" rtl="0" fontAlgn="base">
        <a:spcBef>
          <a:spcPct val="0"/>
        </a:spcBef>
        <a:spcAft>
          <a:spcPct val="0"/>
        </a:spcAft>
        <a:defRPr sz="4950">
          <a:solidFill>
            <a:schemeClr val="tx1"/>
          </a:solidFill>
          <a:latin typeface="Calibri" pitchFamily="34" charset="0"/>
        </a:defRPr>
      </a:lvl8pPr>
      <a:lvl9pPr marL="2057473" algn="ctr" rtl="0" fontAlgn="base">
        <a:spcBef>
          <a:spcPct val="0"/>
        </a:spcBef>
        <a:spcAft>
          <a:spcPct val="0"/>
        </a:spcAft>
        <a:defRPr sz="4950">
          <a:solidFill>
            <a:schemeClr val="tx1"/>
          </a:solidFill>
          <a:latin typeface="Calibri" pitchFamily="34" charset="0"/>
        </a:defRPr>
      </a:lvl9pPr>
    </p:titleStyle>
    <p:bodyStyle>
      <a:lvl1pPr marL="385776" indent="-385776" algn="l"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848" indent="-321480" algn="l" rtl="0" eaLnBrk="0" fontAlgn="base" hangingPunct="0">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921" indent="-257184"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289" indent="-257184" algn="l" rtl="0" eaLnBrk="0" fontAlgn="base" hangingPunct="0">
        <a:spcBef>
          <a:spcPct val="20000"/>
        </a:spcBef>
        <a:spcAft>
          <a:spcPct val="0"/>
        </a:spcAft>
        <a:buFont typeface="Arial" panose="020B0604020202020204" pitchFamily="34" charset="0"/>
        <a:buChar char="–"/>
        <a:defRPr sz="2250" kern="1200">
          <a:solidFill>
            <a:schemeClr val="tx1"/>
          </a:solidFill>
          <a:latin typeface="+mn-lt"/>
          <a:ea typeface="+mn-ea"/>
          <a:cs typeface="+mn-cs"/>
        </a:defRPr>
      </a:lvl4pPr>
      <a:lvl5pPr marL="2314657" indent="-257184" algn="l" rtl="0" eaLnBrk="0" fontAlgn="base" hangingPunct="0">
        <a:spcBef>
          <a:spcPct val="20000"/>
        </a:spcBef>
        <a:spcAft>
          <a:spcPct val="0"/>
        </a:spcAft>
        <a:buFont typeface="Arial" panose="020B0604020202020204" pitchFamily="34" charset="0"/>
        <a:buChar char="»"/>
        <a:defRPr sz="2250" kern="1200">
          <a:solidFill>
            <a:schemeClr val="tx1"/>
          </a:solidFill>
          <a:latin typeface="+mn-lt"/>
          <a:ea typeface="+mn-ea"/>
          <a:cs typeface="+mn-cs"/>
        </a:defRPr>
      </a:lvl5pPr>
      <a:lvl6pPr marL="2829026" indent="-257184" algn="l" defTabSz="1028737"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394" indent="-257184" algn="l" defTabSz="1028737"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762" indent="-257184" algn="l" defTabSz="1028737"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2130" indent="-257184" algn="l" defTabSz="1028737"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37" rtl="0" eaLnBrk="1" latinLnBrk="0" hangingPunct="1">
        <a:defRPr sz="2025" kern="1200">
          <a:solidFill>
            <a:schemeClr val="tx1"/>
          </a:solidFill>
          <a:latin typeface="+mn-lt"/>
          <a:ea typeface="+mn-ea"/>
          <a:cs typeface="+mn-cs"/>
        </a:defRPr>
      </a:lvl1pPr>
      <a:lvl2pPr marL="514368" algn="l" defTabSz="1028737" rtl="0" eaLnBrk="1" latinLnBrk="0" hangingPunct="1">
        <a:defRPr sz="2025" kern="1200">
          <a:solidFill>
            <a:schemeClr val="tx1"/>
          </a:solidFill>
          <a:latin typeface="+mn-lt"/>
          <a:ea typeface="+mn-ea"/>
          <a:cs typeface="+mn-cs"/>
        </a:defRPr>
      </a:lvl2pPr>
      <a:lvl3pPr marL="1028737" algn="l" defTabSz="1028737" rtl="0" eaLnBrk="1" latinLnBrk="0" hangingPunct="1">
        <a:defRPr sz="2025" kern="1200">
          <a:solidFill>
            <a:schemeClr val="tx1"/>
          </a:solidFill>
          <a:latin typeface="+mn-lt"/>
          <a:ea typeface="+mn-ea"/>
          <a:cs typeface="+mn-cs"/>
        </a:defRPr>
      </a:lvl3pPr>
      <a:lvl4pPr marL="1543105" algn="l" defTabSz="1028737" rtl="0" eaLnBrk="1" latinLnBrk="0" hangingPunct="1">
        <a:defRPr sz="2025" kern="1200">
          <a:solidFill>
            <a:schemeClr val="tx1"/>
          </a:solidFill>
          <a:latin typeface="+mn-lt"/>
          <a:ea typeface="+mn-ea"/>
          <a:cs typeface="+mn-cs"/>
        </a:defRPr>
      </a:lvl4pPr>
      <a:lvl5pPr marL="2057473" algn="l" defTabSz="1028737" rtl="0" eaLnBrk="1" latinLnBrk="0" hangingPunct="1">
        <a:defRPr sz="2025" kern="1200">
          <a:solidFill>
            <a:schemeClr val="tx1"/>
          </a:solidFill>
          <a:latin typeface="+mn-lt"/>
          <a:ea typeface="+mn-ea"/>
          <a:cs typeface="+mn-cs"/>
        </a:defRPr>
      </a:lvl5pPr>
      <a:lvl6pPr marL="2571841" algn="l" defTabSz="1028737" rtl="0" eaLnBrk="1" latinLnBrk="0" hangingPunct="1">
        <a:defRPr sz="2025" kern="1200">
          <a:solidFill>
            <a:schemeClr val="tx1"/>
          </a:solidFill>
          <a:latin typeface="+mn-lt"/>
          <a:ea typeface="+mn-ea"/>
          <a:cs typeface="+mn-cs"/>
        </a:defRPr>
      </a:lvl6pPr>
      <a:lvl7pPr marL="3086210" algn="l" defTabSz="1028737" rtl="0" eaLnBrk="1" latinLnBrk="0" hangingPunct="1">
        <a:defRPr sz="2025" kern="1200">
          <a:solidFill>
            <a:schemeClr val="tx1"/>
          </a:solidFill>
          <a:latin typeface="+mn-lt"/>
          <a:ea typeface="+mn-ea"/>
          <a:cs typeface="+mn-cs"/>
        </a:defRPr>
      </a:lvl7pPr>
      <a:lvl8pPr marL="3600578" algn="l" defTabSz="1028737" rtl="0" eaLnBrk="1" latinLnBrk="0" hangingPunct="1">
        <a:defRPr sz="2025" kern="1200">
          <a:solidFill>
            <a:schemeClr val="tx1"/>
          </a:solidFill>
          <a:latin typeface="+mn-lt"/>
          <a:ea typeface="+mn-ea"/>
          <a:cs typeface="+mn-cs"/>
        </a:defRPr>
      </a:lvl8pPr>
      <a:lvl9pPr marL="4114946" algn="l" defTabSz="1028737"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caves.org/" TargetMode="External"/><Relationship Id="rId4" Type="http://schemas.openxmlformats.org/officeDocument/2006/relationships/hyperlink" Target="mailto:nss@cave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A7EC9A1C-EF32-4A39-B58F-22806D079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290755"/>
            <a:ext cx="2956871" cy="1541834"/>
          </a:xfrm>
          <a:prstGeom prst="rect">
            <a:avLst/>
          </a:prstGeom>
        </p:spPr>
      </p:pic>
      <p:sp>
        <p:nvSpPr>
          <p:cNvPr id="11" name="TextBox 10">
            <a:extLst>
              <a:ext uri="{FF2B5EF4-FFF2-40B4-BE49-F238E27FC236}">
                <a16:creationId xmlns:a16="http://schemas.microsoft.com/office/drawing/2014/main" id="{5D4016FB-4371-4A9F-B9C6-9F16C7970B12}"/>
              </a:ext>
            </a:extLst>
          </p:cNvPr>
          <p:cNvSpPr txBox="1"/>
          <p:nvPr/>
        </p:nvSpPr>
        <p:spPr>
          <a:xfrm>
            <a:off x="4813035" y="573562"/>
            <a:ext cx="4637660" cy="1200829"/>
          </a:xfrm>
          <a:prstGeom prst="rect">
            <a:avLst/>
          </a:prstGeom>
          <a:noFill/>
        </p:spPr>
        <p:txBody>
          <a:bodyPr wrap="none" rtlCol="0">
            <a:spAutoFit/>
          </a:bodyPr>
          <a:lstStyle/>
          <a:p>
            <a:pPr algn="ctr"/>
            <a:r>
              <a:rPr lang="en-US" sz="3600" dirty="0">
                <a:solidFill>
                  <a:srgbClr val="FFFF00"/>
                </a:solidFill>
              </a:rPr>
              <a:t>An NSS Audio-Visual </a:t>
            </a:r>
          </a:p>
          <a:p>
            <a:pPr algn="ctr"/>
            <a:r>
              <a:rPr lang="en-US" sz="3600" dirty="0">
                <a:solidFill>
                  <a:srgbClr val="FFFF00"/>
                </a:solidFill>
              </a:rPr>
              <a:t>Library Presentation</a:t>
            </a:r>
          </a:p>
        </p:txBody>
      </p:sp>
      <p:cxnSp>
        <p:nvCxnSpPr>
          <p:cNvPr id="12" name="Straight Connector 11">
            <a:extLst>
              <a:ext uri="{FF2B5EF4-FFF2-40B4-BE49-F238E27FC236}">
                <a16:creationId xmlns:a16="http://schemas.microsoft.com/office/drawing/2014/main" id="{3CBAC32A-9FEA-4CE7-B80C-FAAFA2003FF1}"/>
              </a:ext>
            </a:extLst>
          </p:cNvPr>
          <p:cNvCxnSpPr/>
          <p:nvPr/>
        </p:nvCxnSpPr>
        <p:spPr>
          <a:xfrm flipV="1">
            <a:off x="342900" y="2110741"/>
            <a:ext cx="9429750" cy="161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ACB77B2-6511-44A8-A5FC-A61F8688B504}"/>
              </a:ext>
            </a:extLst>
          </p:cNvPr>
          <p:cNvSpPr txBox="1">
            <a:spLocks/>
          </p:cNvSpPr>
          <p:nvPr/>
        </p:nvSpPr>
        <p:spPr bwMode="auto">
          <a:xfrm>
            <a:off x="0" y="2463215"/>
            <a:ext cx="10287001" cy="20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Gypsum in Caves</a:t>
            </a:r>
          </a:p>
        </p:txBody>
      </p:sp>
      <p:sp>
        <p:nvSpPr>
          <p:cNvPr id="14" name="Subtitle 2">
            <a:extLst>
              <a:ext uri="{FF2B5EF4-FFF2-40B4-BE49-F238E27FC236}">
                <a16:creationId xmlns:a16="http://schemas.microsoft.com/office/drawing/2014/main" id="{D484D12E-08A2-4F3A-8C1D-35B9EE46837D}"/>
              </a:ext>
            </a:extLst>
          </p:cNvPr>
          <p:cNvSpPr>
            <a:spLocks noGrp="1"/>
          </p:cNvSpPr>
          <p:nvPr>
            <p:ph type="subTitle" idx="1"/>
          </p:nvPr>
        </p:nvSpPr>
        <p:spPr>
          <a:xfrm>
            <a:off x="11535" y="4517472"/>
            <a:ext cx="10287001" cy="666328"/>
          </a:xfrm>
        </p:spPr>
        <p:txBody>
          <a:bodyPr/>
          <a:lstStyle/>
          <a:p>
            <a:r>
              <a:rPr lang="en-US" sz="2700" dirty="0"/>
              <a:t>K L Day (1989)</a:t>
            </a:r>
          </a:p>
        </p:txBody>
      </p:sp>
      <p:sp>
        <p:nvSpPr>
          <p:cNvPr id="15" name="TextBox 14">
            <a:extLst>
              <a:ext uri="{FF2B5EF4-FFF2-40B4-BE49-F238E27FC236}">
                <a16:creationId xmlns:a16="http://schemas.microsoft.com/office/drawing/2014/main" id="{4E5069CC-D2DB-4CE4-8766-325B1FECADE8}"/>
              </a:ext>
            </a:extLst>
          </p:cNvPr>
          <p:cNvSpPr txBox="1"/>
          <p:nvPr/>
        </p:nvSpPr>
        <p:spPr>
          <a:xfrm>
            <a:off x="1" y="6469059"/>
            <a:ext cx="10287001" cy="404356"/>
          </a:xfrm>
          <a:prstGeom prst="rect">
            <a:avLst/>
          </a:prstGeom>
          <a:noFill/>
        </p:spPr>
        <p:txBody>
          <a:bodyPr wrap="square">
            <a:spAutoFit/>
          </a:bodyPr>
          <a:lstStyle/>
          <a:p>
            <a:pPr algn="ctr"/>
            <a:r>
              <a:rPr lang="en-US" sz="2025" dirty="0"/>
              <a:t>S304             62 Slides           2/13/2021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9">
            <a:extLst>
              <a:ext uri="{FF2B5EF4-FFF2-40B4-BE49-F238E27FC236}">
                <a16:creationId xmlns:a16="http://schemas.microsoft.com/office/drawing/2014/main" id="{963B52C6-B0CC-4448-87A0-E7C9916EFD0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301686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0">
            <a:extLst>
              <a:ext uri="{FF2B5EF4-FFF2-40B4-BE49-F238E27FC236}">
                <a16:creationId xmlns:a16="http://schemas.microsoft.com/office/drawing/2014/main" id="{A3E80499-1E70-43DD-857E-1981F56170A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357169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1">
            <a:extLst>
              <a:ext uri="{FF2B5EF4-FFF2-40B4-BE49-F238E27FC236}">
                <a16:creationId xmlns:a16="http://schemas.microsoft.com/office/drawing/2014/main" id="{A447FAE6-906C-4AC6-8646-A8AA11FC097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72617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2">
            <a:extLst>
              <a:ext uri="{FF2B5EF4-FFF2-40B4-BE49-F238E27FC236}">
                <a16:creationId xmlns:a16="http://schemas.microsoft.com/office/drawing/2014/main" id="{A0549135-875B-4123-B28E-FE0B3F12C0C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16200000">
            <a:off x="1714500" y="-1616075"/>
            <a:ext cx="6858000" cy="10090150"/>
          </a:xfrm>
          <a:prstGeom prst="rect">
            <a:avLst/>
          </a:prstGeom>
        </p:spPr>
      </p:pic>
    </p:spTree>
    <p:extLst>
      <p:ext uri="{BB962C8B-B14F-4D97-AF65-F5344CB8AC3E}">
        <p14:creationId xmlns:p14="http://schemas.microsoft.com/office/powerpoint/2010/main" val="66462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3">
            <a:extLst>
              <a:ext uri="{FF2B5EF4-FFF2-40B4-BE49-F238E27FC236}">
                <a16:creationId xmlns:a16="http://schemas.microsoft.com/office/drawing/2014/main" id="{02457842-4B04-42C7-BDFE-8EC81A6312C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19815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4">
            <a:extLst>
              <a:ext uri="{FF2B5EF4-FFF2-40B4-BE49-F238E27FC236}">
                <a16:creationId xmlns:a16="http://schemas.microsoft.com/office/drawing/2014/main" id="{B8625EC2-918D-4316-941C-4E2B37B89C1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8517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5">
            <a:extLst>
              <a:ext uri="{FF2B5EF4-FFF2-40B4-BE49-F238E27FC236}">
                <a16:creationId xmlns:a16="http://schemas.microsoft.com/office/drawing/2014/main" id="{9382BC9B-258B-4F20-A4B0-859EBE6E89E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206472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6">
            <a:extLst>
              <a:ext uri="{FF2B5EF4-FFF2-40B4-BE49-F238E27FC236}">
                <a16:creationId xmlns:a16="http://schemas.microsoft.com/office/drawing/2014/main" id="{78A94E63-A998-49B9-A009-22432C2EA5B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16200000">
            <a:off x="1714036" y="-1613956"/>
            <a:ext cx="6856026" cy="10087886"/>
          </a:xfrm>
          <a:prstGeom prst="rect">
            <a:avLst/>
          </a:prstGeom>
        </p:spPr>
      </p:pic>
    </p:spTree>
    <p:extLst>
      <p:ext uri="{BB962C8B-B14F-4D97-AF65-F5344CB8AC3E}">
        <p14:creationId xmlns:p14="http://schemas.microsoft.com/office/powerpoint/2010/main" val="296599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7">
            <a:extLst>
              <a:ext uri="{FF2B5EF4-FFF2-40B4-BE49-F238E27FC236}">
                <a16:creationId xmlns:a16="http://schemas.microsoft.com/office/drawing/2014/main" id="{2CCBA941-955A-4260-B7F4-475830DA5FD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198228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8">
            <a:extLst>
              <a:ext uri="{FF2B5EF4-FFF2-40B4-BE49-F238E27FC236}">
                <a16:creationId xmlns:a16="http://schemas.microsoft.com/office/drawing/2014/main" id="{72E04E97-1DB0-42B8-97F7-707938E015F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187672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
            <a:extLst>
              <a:ext uri="{FF2B5EF4-FFF2-40B4-BE49-F238E27FC236}">
                <a16:creationId xmlns:a16="http://schemas.microsoft.com/office/drawing/2014/main" id="{94B03191-D3BA-4EBE-B52D-7405BB7CA15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rot="5400000">
            <a:off x="1578859" y="-1820168"/>
            <a:ext cx="7238999" cy="10574535"/>
          </a:xfrm>
          <a:prstGeom prst="rect">
            <a:avLst/>
          </a:prstGeom>
        </p:spPr>
      </p:pic>
    </p:spTree>
    <p:extLst>
      <p:ext uri="{BB962C8B-B14F-4D97-AF65-F5344CB8AC3E}">
        <p14:creationId xmlns:p14="http://schemas.microsoft.com/office/powerpoint/2010/main" val="318347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19">
            <a:extLst>
              <a:ext uri="{FF2B5EF4-FFF2-40B4-BE49-F238E27FC236}">
                <a16:creationId xmlns:a16="http://schemas.microsoft.com/office/drawing/2014/main" id="{AC7ECBB1-F0F2-4D30-8BB2-8F4D2D310EB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331273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0">
            <a:extLst>
              <a:ext uri="{FF2B5EF4-FFF2-40B4-BE49-F238E27FC236}">
                <a16:creationId xmlns:a16="http://schemas.microsoft.com/office/drawing/2014/main" id="{F8D451F3-CFD5-4931-9A42-A1D2845E69B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2947470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1">
            <a:extLst>
              <a:ext uri="{FF2B5EF4-FFF2-40B4-BE49-F238E27FC236}">
                <a16:creationId xmlns:a16="http://schemas.microsoft.com/office/drawing/2014/main" id="{244099A9-2A10-4CD3-BB74-9783A577BFD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408714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2">
            <a:extLst>
              <a:ext uri="{FF2B5EF4-FFF2-40B4-BE49-F238E27FC236}">
                <a16:creationId xmlns:a16="http://schemas.microsoft.com/office/drawing/2014/main" id="{5D2DA363-76C0-4D03-A9B2-CE79DC51A69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78200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3">
            <a:extLst>
              <a:ext uri="{FF2B5EF4-FFF2-40B4-BE49-F238E27FC236}">
                <a16:creationId xmlns:a16="http://schemas.microsoft.com/office/drawing/2014/main" id="{68397AEB-456B-46DB-98F5-0DEB772D50A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21404" y="-1598857"/>
            <a:ext cx="6852414" cy="10082570"/>
          </a:xfrm>
          <a:prstGeom prst="rect">
            <a:avLst/>
          </a:prstGeom>
        </p:spPr>
      </p:pic>
    </p:spTree>
    <p:extLst>
      <p:ext uri="{BB962C8B-B14F-4D97-AF65-F5344CB8AC3E}">
        <p14:creationId xmlns:p14="http://schemas.microsoft.com/office/powerpoint/2010/main" val="218586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4">
            <a:extLst>
              <a:ext uri="{FF2B5EF4-FFF2-40B4-BE49-F238E27FC236}">
                <a16:creationId xmlns:a16="http://schemas.microsoft.com/office/drawing/2014/main" id="{FCC55268-86D6-4B26-AF11-94A5FCDACEB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497" y="-1616396"/>
            <a:ext cx="6858002" cy="10090793"/>
          </a:xfrm>
          <a:prstGeom prst="rect">
            <a:avLst/>
          </a:prstGeom>
        </p:spPr>
      </p:pic>
    </p:spTree>
    <p:extLst>
      <p:ext uri="{BB962C8B-B14F-4D97-AF65-F5344CB8AC3E}">
        <p14:creationId xmlns:p14="http://schemas.microsoft.com/office/powerpoint/2010/main" val="86719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5">
            <a:extLst>
              <a:ext uri="{FF2B5EF4-FFF2-40B4-BE49-F238E27FC236}">
                <a16:creationId xmlns:a16="http://schemas.microsoft.com/office/drawing/2014/main" id="{F388AEB9-529B-42D0-AC73-532D1CFFD1D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16200000">
            <a:off x="1712474" y="-1618421"/>
            <a:ext cx="6859639" cy="10093202"/>
          </a:xfrm>
          <a:prstGeom prst="rect">
            <a:avLst/>
          </a:prstGeom>
        </p:spPr>
      </p:pic>
    </p:spTree>
    <p:extLst>
      <p:ext uri="{BB962C8B-B14F-4D97-AF65-F5344CB8AC3E}">
        <p14:creationId xmlns:p14="http://schemas.microsoft.com/office/powerpoint/2010/main" val="361685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6">
            <a:extLst>
              <a:ext uri="{FF2B5EF4-FFF2-40B4-BE49-F238E27FC236}">
                <a16:creationId xmlns:a16="http://schemas.microsoft.com/office/drawing/2014/main" id="{A08ED93E-5F82-428F-B5D1-2C6AEE84767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497" y="-1616396"/>
            <a:ext cx="6858002" cy="10090793"/>
          </a:xfrm>
          <a:prstGeom prst="rect">
            <a:avLst/>
          </a:prstGeom>
        </p:spPr>
      </p:pic>
    </p:spTree>
    <p:extLst>
      <p:ext uri="{BB962C8B-B14F-4D97-AF65-F5344CB8AC3E}">
        <p14:creationId xmlns:p14="http://schemas.microsoft.com/office/powerpoint/2010/main" val="288248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7">
            <a:extLst>
              <a:ext uri="{FF2B5EF4-FFF2-40B4-BE49-F238E27FC236}">
                <a16:creationId xmlns:a16="http://schemas.microsoft.com/office/drawing/2014/main" id="{6C3B5A69-8DC0-4709-9EA4-604F1DBF58C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1" y="-1616396"/>
            <a:ext cx="6858002" cy="10090793"/>
          </a:xfrm>
          <a:prstGeom prst="rect">
            <a:avLst/>
          </a:prstGeom>
        </p:spPr>
      </p:pic>
    </p:spTree>
    <p:extLst>
      <p:ext uri="{BB962C8B-B14F-4D97-AF65-F5344CB8AC3E}">
        <p14:creationId xmlns:p14="http://schemas.microsoft.com/office/powerpoint/2010/main" val="3527485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8">
            <a:extLst>
              <a:ext uri="{FF2B5EF4-FFF2-40B4-BE49-F238E27FC236}">
                <a16:creationId xmlns:a16="http://schemas.microsoft.com/office/drawing/2014/main" id="{D5501F4F-1C6A-4AF5-BD17-AF68AD09114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1" y="-1616396"/>
            <a:ext cx="6858002" cy="10090793"/>
          </a:xfrm>
          <a:prstGeom prst="rect">
            <a:avLst/>
          </a:prstGeom>
        </p:spPr>
      </p:pic>
    </p:spTree>
    <p:extLst>
      <p:ext uri="{BB962C8B-B14F-4D97-AF65-F5344CB8AC3E}">
        <p14:creationId xmlns:p14="http://schemas.microsoft.com/office/powerpoint/2010/main" val="162448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
            <a:extLst>
              <a:ext uri="{FF2B5EF4-FFF2-40B4-BE49-F238E27FC236}">
                <a16:creationId xmlns:a16="http://schemas.microsoft.com/office/drawing/2014/main" id="{820D9DEA-F6D0-45DB-A005-7DD59E19734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1" y="-90577"/>
            <a:ext cx="10342033" cy="7024777"/>
          </a:xfrm>
          <a:prstGeom prst="rect">
            <a:avLst/>
          </a:prstGeom>
        </p:spPr>
      </p:pic>
    </p:spTree>
    <p:extLst>
      <p:ext uri="{BB962C8B-B14F-4D97-AF65-F5344CB8AC3E}">
        <p14:creationId xmlns:p14="http://schemas.microsoft.com/office/powerpoint/2010/main" val="512313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29">
            <a:extLst>
              <a:ext uri="{FF2B5EF4-FFF2-40B4-BE49-F238E27FC236}">
                <a16:creationId xmlns:a16="http://schemas.microsoft.com/office/drawing/2014/main" id="{E8C5E5EB-C60B-497D-A394-0241953EFCE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74900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0">
            <a:extLst>
              <a:ext uri="{FF2B5EF4-FFF2-40B4-BE49-F238E27FC236}">
                <a16:creationId xmlns:a16="http://schemas.microsoft.com/office/drawing/2014/main" id="{509B8C74-79F4-481B-8681-6CCFC2FB357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137823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1">
            <a:extLst>
              <a:ext uri="{FF2B5EF4-FFF2-40B4-BE49-F238E27FC236}">
                <a16:creationId xmlns:a16="http://schemas.microsoft.com/office/drawing/2014/main" id="{10B78D5D-3988-4BCB-B113-05D6CB0EE37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046370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2">
            <a:extLst>
              <a:ext uri="{FF2B5EF4-FFF2-40B4-BE49-F238E27FC236}">
                <a16:creationId xmlns:a16="http://schemas.microsoft.com/office/drawing/2014/main" id="{40C8279F-FAFD-40D2-8C54-D8613838EDC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2748544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3">
            <a:extLst>
              <a:ext uri="{FF2B5EF4-FFF2-40B4-BE49-F238E27FC236}">
                <a16:creationId xmlns:a16="http://schemas.microsoft.com/office/drawing/2014/main" id="{E1494315-19AC-425F-B608-A914DC26DA4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49566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4">
            <a:extLst>
              <a:ext uri="{FF2B5EF4-FFF2-40B4-BE49-F238E27FC236}">
                <a16:creationId xmlns:a16="http://schemas.microsoft.com/office/drawing/2014/main" id="{06646CC8-1876-4B7E-80EE-E6C04AA22FE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5735" y="-1622886"/>
            <a:ext cx="6863254" cy="10098521"/>
          </a:xfrm>
          <a:prstGeom prst="rect">
            <a:avLst/>
          </a:prstGeom>
        </p:spPr>
      </p:pic>
    </p:spTree>
    <p:extLst>
      <p:ext uri="{BB962C8B-B14F-4D97-AF65-F5344CB8AC3E}">
        <p14:creationId xmlns:p14="http://schemas.microsoft.com/office/powerpoint/2010/main" val="3559666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5">
            <a:extLst>
              <a:ext uri="{FF2B5EF4-FFF2-40B4-BE49-F238E27FC236}">
                <a16:creationId xmlns:a16="http://schemas.microsoft.com/office/drawing/2014/main" id="{DAF0829E-CF5A-4854-B88D-55CE04C9B36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234040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6">
            <a:extLst>
              <a:ext uri="{FF2B5EF4-FFF2-40B4-BE49-F238E27FC236}">
                <a16:creationId xmlns:a16="http://schemas.microsoft.com/office/drawing/2014/main" id="{71B6AFD3-FA3A-43C9-8BBC-B4973FB79E4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2641607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7">
            <a:extLst>
              <a:ext uri="{FF2B5EF4-FFF2-40B4-BE49-F238E27FC236}">
                <a16:creationId xmlns:a16="http://schemas.microsoft.com/office/drawing/2014/main" id="{C3ACE1F4-A8BB-42B2-9C0E-54FD3164E65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2293278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8">
            <a:extLst>
              <a:ext uri="{FF2B5EF4-FFF2-40B4-BE49-F238E27FC236}">
                <a16:creationId xmlns:a16="http://schemas.microsoft.com/office/drawing/2014/main" id="{567018E7-50EB-4B9D-9E17-E6EBDFFC506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50464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
            <a:extLst>
              <a:ext uri="{FF2B5EF4-FFF2-40B4-BE49-F238E27FC236}">
                <a16:creationId xmlns:a16="http://schemas.microsoft.com/office/drawing/2014/main" id="{F0F177F3-D734-4E27-967D-7BAA0C225C8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3615092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39">
            <a:extLst>
              <a:ext uri="{FF2B5EF4-FFF2-40B4-BE49-F238E27FC236}">
                <a16:creationId xmlns:a16="http://schemas.microsoft.com/office/drawing/2014/main" id="{896A25BF-2153-4C47-8492-2A6D81D89DC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57728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0">
            <a:extLst>
              <a:ext uri="{FF2B5EF4-FFF2-40B4-BE49-F238E27FC236}">
                <a16:creationId xmlns:a16="http://schemas.microsoft.com/office/drawing/2014/main" id="{8DDAE16C-355C-45E1-A313-7DF10AF9AE3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055668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1">
            <a:extLst>
              <a:ext uri="{FF2B5EF4-FFF2-40B4-BE49-F238E27FC236}">
                <a16:creationId xmlns:a16="http://schemas.microsoft.com/office/drawing/2014/main" id="{4690D0C8-5F9A-4398-862C-486F1653343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676807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2">
            <a:extLst>
              <a:ext uri="{FF2B5EF4-FFF2-40B4-BE49-F238E27FC236}">
                <a16:creationId xmlns:a16="http://schemas.microsoft.com/office/drawing/2014/main" id="{E5FAFDCD-2782-45A6-A7CA-61513D51442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896635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3">
            <a:extLst>
              <a:ext uri="{FF2B5EF4-FFF2-40B4-BE49-F238E27FC236}">
                <a16:creationId xmlns:a16="http://schemas.microsoft.com/office/drawing/2014/main" id="{8686D9E5-E14D-4B24-AF7E-D5E734AB005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977850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4">
            <a:extLst>
              <a:ext uri="{FF2B5EF4-FFF2-40B4-BE49-F238E27FC236}">
                <a16:creationId xmlns:a16="http://schemas.microsoft.com/office/drawing/2014/main" id="{7851484F-3AEB-433A-9CF0-9B6406B8C38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953786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5">
            <a:extLst>
              <a:ext uri="{FF2B5EF4-FFF2-40B4-BE49-F238E27FC236}">
                <a16:creationId xmlns:a16="http://schemas.microsoft.com/office/drawing/2014/main" id="{BD760CA6-5158-43DC-B344-28898486730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640188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6">
            <a:extLst>
              <a:ext uri="{FF2B5EF4-FFF2-40B4-BE49-F238E27FC236}">
                <a16:creationId xmlns:a16="http://schemas.microsoft.com/office/drawing/2014/main" id="{42BDE375-C03D-4DE0-B196-BFF4A3B2430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463628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7">
            <a:extLst>
              <a:ext uri="{FF2B5EF4-FFF2-40B4-BE49-F238E27FC236}">
                <a16:creationId xmlns:a16="http://schemas.microsoft.com/office/drawing/2014/main" id="{747F69B1-3561-4CC2-A929-3500C658077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16200000">
            <a:off x="1714500" y="-1616075"/>
            <a:ext cx="6858000" cy="10090150"/>
          </a:xfrm>
          <a:prstGeom prst="rect">
            <a:avLst/>
          </a:prstGeom>
        </p:spPr>
      </p:pic>
    </p:spTree>
    <p:extLst>
      <p:ext uri="{BB962C8B-B14F-4D97-AF65-F5344CB8AC3E}">
        <p14:creationId xmlns:p14="http://schemas.microsoft.com/office/powerpoint/2010/main" val="3231663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8">
            <a:extLst>
              <a:ext uri="{FF2B5EF4-FFF2-40B4-BE49-F238E27FC236}">
                <a16:creationId xmlns:a16="http://schemas.microsoft.com/office/drawing/2014/main" id="{34B2B210-C8D4-4EAE-B08C-8BD3BF4D36B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79522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
            <a:extLst>
              <a:ext uri="{FF2B5EF4-FFF2-40B4-BE49-F238E27FC236}">
                <a16:creationId xmlns:a16="http://schemas.microsoft.com/office/drawing/2014/main" id="{5B9C9E9C-8523-4B6C-9F9B-83410D89D98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4198977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49">
            <a:extLst>
              <a:ext uri="{FF2B5EF4-FFF2-40B4-BE49-F238E27FC236}">
                <a16:creationId xmlns:a16="http://schemas.microsoft.com/office/drawing/2014/main" id="{941FCED1-6605-484C-B322-B004E203ACE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2884478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0">
            <a:extLst>
              <a:ext uri="{FF2B5EF4-FFF2-40B4-BE49-F238E27FC236}">
                <a16:creationId xmlns:a16="http://schemas.microsoft.com/office/drawing/2014/main" id="{0DCBA953-B026-4BDA-B2DF-9300506E52F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2578370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1">
            <a:extLst>
              <a:ext uri="{FF2B5EF4-FFF2-40B4-BE49-F238E27FC236}">
                <a16:creationId xmlns:a16="http://schemas.microsoft.com/office/drawing/2014/main" id="{000B52D1-E98D-4DDE-9E86-F5898EC8307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4012568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2">
            <a:extLst>
              <a:ext uri="{FF2B5EF4-FFF2-40B4-BE49-F238E27FC236}">
                <a16:creationId xmlns:a16="http://schemas.microsoft.com/office/drawing/2014/main" id="{48E35A9A-082A-47AB-8DDD-4B701B69000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5250" y="0"/>
            <a:ext cx="10096500" cy="6858000"/>
          </a:xfrm>
          <a:prstGeom prst="rect">
            <a:avLst/>
          </a:prstGeom>
        </p:spPr>
      </p:pic>
    </p:spTree>
    <p:extLst>
      <p:ext uri="{BB962C8B-B14F-4D97-AF65-F5344CB8AC3E}">
        <p14:creationId xmlns:p14="http://schemas.microsoft.com/office/powerpoint/2010/main" val="3568154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3">
            <a:extLst>
              <a:ext uri="{FF2B5EF4-FFF2-40B4-BE49-F238E27FC236}">
                <a16:creationId xmlns:a16="http://schemas.microsoft.com/office/drawing/2014/main" id="{0C35A5D3-8B4A-4C1B-B597-71911311259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207577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4">
            <a:extLst>
              <a:ext uri="{FF2B5EF4-FFF2-40B4-BE49-F238E27FC236}">
                <a16:creationId xmlns:a16="http://schemas.microsoft.com/office/drawing/2014/main" id="{CADAD7C2-CB4E-4241-A9CA-93AA5D7ACA8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259312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5">
            <a:extLst>
              <a:ext uri="{FF2B5EF4-FFF2-40B4-BE49-F238E27FC236}">
                <a16:creationId xmlns:a16="http://schemas.microsoft.com/office/drawing/2014/main" id="{F596B5EE-2180-4F0A-8FF1-DC487D411AE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24222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6">
            <a:extLst>
              <a:ext uri="{FF2B5EF4-FFF2-40B4-BE49-F238E27FC236}">
                <a16:creationId xmlns:a16="http://schemas.microsoft.com/office/drawing/2014/main" id="{7957DDA1-8BE7-4EA4-9B33-94ECFEF0750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1052959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7">
            <a:extLst>
              <a:ext uri="{FF2B5EF4-FFF2-40B4-BE49-F238E27FC236}">
                <a16:creationId xmlns:a16="http://schemas.microsoft.com/office/drawing/2014/main" id="{835726E7-4DD4-47A6-9A70-4A3F6DA29B2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1714500" y="-1616075"/>
            <a:ext cx="6858000" cy="10090150"/>
          </a:xfrm>
          <a:prstGeom prst="rect">
            <a:avLst/>
          </a:prstGeom>
        </p:spPr>
      </p:pic>
    </p:spTree>
    <p:extLst>
      <p:ext uri="{BB962C8B-B14F-4D97-AF65-F5344CB8AC3E}">
        <p14:creationId xmlns:p14="http://schemas.microsoft.com/office/powerpoint/2010/main" val="718230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8">
            <a:extLst>
              <a:ext uri="{FF2B5EF4-FFF2-40B4-BE49-F238E27FC236}">
                <a16:creationId xmlns:a16="http://schemas.microsoft.com/office/drawing/2014/main" id="{C431CBF6-C426-4EE6-8A54-D79ADBBFF42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62703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
            <a:extLst>
              <a:ext uri="{FF2B5EF4-FFF2-40B4-BE49-F238E27FC236}">
                <a16:creationId xmlns:a16="http://schemas.microsoft.com/office/drawing/2014/main" id="{74CD498E-4C0C-4325-9B44-D49E153177F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1350313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59">
            <a:extLst>
              <a:ext uri="{FF2B5EF4-FFF2-40B4-BE49-F238E27FC236}">
                <a16:creationId xmlns:a16="http://schemas.microsoft.com/office/drawing/2014/main" id="{E7DC24B3-00E2-4A3B-9261-5594FFAA120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2710000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CE72B-7262-426B-8AB0-BF126CE813B6}"/>
              </a:ext>
            </a:extLst>
          </p:cNvPr>
          <p:cNvSpPr txBox="1"/>
          <p:nvPr/>
        </p:nvSpPr>
        <p:spPr>
          <a:xfrm>
            <a:off x="2915967" y="2705725"/>
            <a:ext cx="4455066" cy="1446550"/>
          </a:xfrm>
          <a:prstGeom prst="rect">
            <a:avLst/>
          </a:prstGeom>
          <a:noFill/>
        </p:spPr>
        <p:txBody>
          <a:bodyPr wrap="none" rtlCol="0">
            <a:spAutoFit/>
          </a:bodyPr>
          <a:lstStyle/>
          <a:p>
            <a:r>
              <a:rPr lang="en-US" sz="8800" dirty="0"/>
              <a:t>The End</a:t>
            </a:r>
          </a:p>
        </p:txBody>
      </p:sp>
    </p:spTree>
    <p:extLst>
      <p:ext uri="{BB962C8B-B14F-4D97-AF65-F5344CB8AC3E}">
        <p14:creationId xmlns:p14="http://schemas.microsoft.com/office/powerpoint/2010/main" val="1620187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AB88130C-54ED-4A26-BDEA-2B0F5B5B7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162" y="5257800"/>
            <a:ext cx="2542947" cy="1325997"/>
          </a:xfrm>
          <a:prstGeom prst="rect">
            <a:avLst/>
          </a:prstGeom>
        </p:spPr>
      </p:pic>
      <p:sp>
        <p:nvSpPr>
          <p:cNvPr id="6" name="TextBox 5">
            <a:extLst>
              <a:ext uri="{FF2B5EF4-FFF2-40B4-BE49-F238E27FC236}">
                <a16:creationId xmlns:a16="http://schemas.microsoft.com/office/drawing/2014/main" id="{85BFFBFC-4B70-4412-B727-418DCCFEF08F}"/>
              </a:ext>
            </a:extLst>
          </p:cNvPr>
          <p:cNvSpPr txBox="1"/>
          <p:nvPr/>
        </p:nvSpPr>
        <p:spPr>
          <a:xfrm>
            <a:off x="5218" y="171452"/>
            <a:ext cx="10281782" cy="577485"/>
          </a:xfrm>
          <a:prstGeom prst="rect">
            <a:avLst/>
          </a:prstGeom>
          <a:noFill/>
        </p:spPr>
        <p:txBody>
          <a:bodyPr wrap="square" rtlCol="0">
            <a:spAutoFit/>
          </a:bodyPr>
          <a:lstStyle/>
          <a:p>
            <a:pPr algn="ctr"/>
            <a:r>
              <a:rPr lang="en-US" sz="3150" dirty="0">
                <a:solidFill>
                  <a:srgbClr val="FFFF00"/>
                </a:solidFill>
              </a:rPr>
              <a:t>An NSS Audio-Visual Library Presentation</a:t>
            </a:r>
          </a:p>
        </p:txBody>
      </p:sp>
      <p:sp>
        <p:nvSpPr>
          <p:cNvPr id="7" name="TextBox 6">
            <a:extLst>
              <a:ext uri="{FF2B5EF4-FFF2-40B4-BE49-F238E27FC236}">
                <a16:creationId xmlns:a16="http://schemas.microsoft.com/office/drawing/2014/main" id="{D0EBA6A0-DDD7-4F47-B8D0-7A5D729362A9}"/>
              </a:ext>
            </a:extLst>
          </p:cNvPr>
          <p:cNvSpPr txBox="1"/>
          <p:nvPr/>
        </p:nvSpPr>
        <p:spPr>
          <a:xfrm>
            <a:off x="5260636" y="5261979"/>
            <a:ext cx="2523520" cy="1374024"/>
          </a:xfrm>
          <a:prstGeom prst="rect">
            <a:avLst/>
          </a:prstGeom>
          <a:noFill/>
        </p:spPr>
        <p:txBody>
          <a:bodyPr wrap="none" rtlCol="0">
            <a:spAutoFit/>
          </a:bodyPr>
          <a:lstStyle/>
          <a:p>
            <a:r>
              <a:rPr lang="en-US" sz="1350" dirty="0"/>
              <a:t>National Speleological Society</a:t>
            </a:r>
          </a:p>
          <a:p>
            <a:r>
              <a:rPr lang="en-US" sz="1350" dirty="0"/>
              <a:t>6001 Pulaski Pike</a:t>
            </a:r>
          </a:p>
          <a:p>
            <a:r>
              <a:rPr lang="en-US" sz="1350" dirty="0"/>
              <a:t>Huntsville, AL 35810-1122</a:t>
            </a:r>
          </a:p>
          <a:p>
            <a:r>
              <a:rPr lang="en-US" sz="1350" dirty="0"/>
              <a:t>256- 852-1300</a:t>
            </a:r>
          </a:p>
          <a:p>
            <a:r>
              <a:rPr lang="en-US" sz="1350" dirty="0">
                <a:hlinkClick r:id="rId4">
                  <a:extLst>
                    <a:ext uri="{A12FA001-AC4F-418D-AE19-62706E023703}">
                      <ahyp:hlinkClr xmlns:ahyp="http://schemas.microsoft.com/office/drawing/2018/hyperlinkcolor" val="tx"/>
                    </a:ext>
                  </a:extLst>
                </a:hlinkClick>
              </a:rPr>
              <a:t>nss@caves.org</a:t>
            </a:r>
            <a:endParaRPr lang="en-US" sz="1350" dirty="0"/>
          </a:p>
          <a:p>
            <a:r>
              <a:rPr lang="en-US" sz="1350" dirty="0">
                <a:hlinkClick r:id="rId5">
                  <a:extLst>
                    <a:ext uri="{A12FA001-AC4F-418D-AE19-62706E023703}">
                      <ahyp:hlinkClr xmlns:ahyp="http://schemas.microsoft.com/office/drawing/2018/hyperlinkcolor" val="tx"/>
                    </a:ext>
                  </a:extLst>
                </a:hlinkClick>
              </a:rPr>
              <a:t>https://caves.org</a:t>
            </a:r>
            <a:r>
              <a:rPr lang="en-US" sz="1575" dirty="0">
                <a:hlinkClick r:id="rId5">
                  <a:extLst>
                    <a:ext uri="{A12FA001-AC4F-418D-AE19-62706E023703}">
                      <ahyp:hlinkClr xmlns:ahyp="http://schemas.microsoft.com/office/drawing/2018/hyperlinkcolor" val="tx"/>
                    </a:ext>
                  </a:extLst>
                </a:hlinkClick>
              </a:rPr>
              <a:t>/</a:t>
            </a:r>
            <a:endParaRPr lang="en-US" sz="1575" dirty="0"/>
          </a:p>
        </p:txBody>
      </p:sp>
      <p:sp>
        <p:nvSpPr>
          <p:cNvPr id="8" name="TextBox 7">
            <a:extLst>
              <a:ext uri="{FF2B5EF4-FFF2-40B4-BE49-F238E27FC236}">
                <a16:creationId xmlns:a16="http://schemas.microsoft.com/office/drawing/2014/main" id="{DEA25D03-6401-4069-93FB-712133C10A91}"/>
              </a:ext>
            </a:extLst>
          </p:cNvPr>
          <p:cNvSpPr txBox="1"/>
          <p:nvPr/>
        </p:nvSpPr>
        <p:spPr>
          <a:xfrm>
            <a:off x="-9690" y="1248919"/>
            <a:ext cx="10294454" cy="1261884"/>
          </a:xfrm>
          <a:prstGeom prst="rect">
            <a:avLst/>
          </a:prstGeom>
          <a:noFill/>
        </p:spPr>
        <p:txBody>
          <a:bodyPr wrap="square" rtlCol="0">
            <a:spAutoFit/>
          </a:bodyPr>
          <a:lstStyle/>
          <a:p>
            <a:pPr algn="ctr"/>
            <a:r>
              <a:rPr lang="en-US" sz="4800" dirty="0"/>
              <a:t>Gypsum in Caves</a:t>
            </a:r>
          </a:p>
          <a:p>
            <a:pPr algn="ctr"/>
            <a:r>
              <a:rPr lang="en-US" sz="2800" dirty="0"/>
              <a:t>By K. L. Day</a:t>
            </a:r>
          </a:p>
        </p:txBody>
      </p:sp>
      <p:sp>
        <p:nvSpPr>
          <p:cNvPr id="9" name="TextBox 8">
            <a:extLst>
              <a:ext uri="{FF2B5EF4-FFF2-40B4-BE49-F238E27FC236}">
                <a16:creationId xmlns:a16="http://schemas.microsoft.com/office/drawing/2014/main" id="{50E83C7E-9A5B-433C-9BC8-81C1AE7A78BE}"/>
              </a:ext>
            </a:extLst>
          </p:cNvPr>
          <p:cNvSpPr txBox="1"/>
          <p:nvPr/>
        </p:nvSpPr>
        <p:spPr>
          <a:xfrm>
            <a:off x="2571751" y="3304558"/>
            <a:ext cx="5100114" cy="1754326"/>
          </a:xfrm>
          <a:prstGeom prst="rect">
            <a:avLst/>
          </a:prstGeom>
          <a:noFill/>
        </p:spPr>
        <p:txBody>
          <a:bodyPr wrap="none" rtlCol="0">
            <a:spAutoFit/>
          </a:bodyPr>
          <a:lstStyle/>
          <a:p>
            <a:pPr marL="321480" indent="-321480">
              <a:buFont typeface="Arial" panose="020B0604020202020204" pitchFamily="34" charset="0"/>
              <a:buChar char="•"/>
            </a:pPr>
            <a:r>
              <a:rPr lang="en-US" dirty="0"/>
              <a:t>Original slide program S304</a:t>
            </a:r>
          </a:p>
          <a:p>
            <a:pPr marL="321480" indent="-321480">
              <a:buFont typeface="Arial" panose="020B0604020202020204" pitchFamily="34" charset="0"/>
              <a:buChar char="•"/>
            </a:pPr>
            <a:r>
              <a:rPr lang="en-US" dirty="0"/>
              <a:t>Slides digitized by David Caudle</a:t>
            </a:r>
          </a:p>
          <a:p>
            <a:pPr marL="321480" indent="-321480">
              <a:buFont typeface="Arial" panose="020B0604020202020204" pitchFamily="34" charset="0"/>
              <a:buChar char="•"/>
            </a:pPr>
            <a:r>
              <a:rPr lang="en-US" dirty="0"/>
              <a:t>PowerPoint program created by David Socky</a:t>
            </a:r>
          </a:p>
          <a:p>
            <a:pPr marL="321480" indent="-321480">
              <a:buFont typeface="Arial" panose="020B0604020202020204" pitchFamily="34" charset="0"/>
              <a:buChar char="•"/>
            </a:pPr>
            <a:r>
              <a:rPr lang="en-US" dirty="0"/>
              <a:t>Script transcribed by Mary Sue Socky</a:t>
            </a:r>
          </a:p>
          <a:p>
            <a:pPr marL="321480" indent="-321480">
              <a:buFont typeface="Arial" panose="020B0604020202020204" pitchFamily="34" charset="0"/>
              <a:buChar char="•"/>
            </a:pPr>
            <a:r>
              <a:rPr lang="en-US" dirty="0"/>
              <a:t>62 slides, with script in presenter notes</a:t>
            </a:r>
          </a:p>
          <a:p>
            <a:pPr marL="321480" indent="-321480">
              <a:buFont typeface="Arial" panose="020B0604020202020204" pitchFamily="34" charset="0"/>
              <a:buChar char="•"/>
            </a:pPr>
            <a:r>
              <a:rPr lang="en-US" dirty="0"/>
              <a:t>PowerPoint created 2/13/2021</a:t>
            </a:r>
          </a:p>
        </p:txBody>
      </p:sp>
      <p:cxnSp>
        <p:nvCxnSpPr>
          <p:cNvPr id="10" name="Straight Connector 9">
            <a:extLst>
              <a:ext uri="{FF2B5EF4-FFF2-40B4-BE49-F238E27FC236}">
                <a16:creationId xmlns:a16="http://schemas.microsoft.com/office/drawing/2014/main" id="{9DA6B873-DC4B-4D52-BC19-1DB09B8B3B41}"/>
              </a:ext>
            </a:extLst>
          </p:cNvPr>
          <p:cNvCxnSpPr/>
          <p:nvPr/>
        </p:nvCxnSpPr>
        <p:spPr>
          <a:xfrm>
            <a:off x="1371601" y="857250"/>
            <a:ext cx="75438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42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6">
            <a:extLst>
              <a:ext uri="{FF2B5EF4-FFF2-40B4-BE49-F238E27FC236}">
                <a16:creationId xmlns:a16="http://schemas.microsoft.com/office/drawing/2014/main" id="{99C6E20E-D09D-4C80-B314-B70925C312C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24195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7">
            <a:extLst>
              <a:ext uri="{FF2B5EF4-FFF2-40B4-BE49-F238E27FC236}">
                <a16:creationId xmlns:a16="http://schemas.microsoft.com/office/drawing/2014/main" id="{4D8B2058-8755-4AE8-88C3-7452FB5D0BD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36567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ypsum In Caves s304_-8">
            <a:extLst>
              <a:ext uri="{FF2B5EF4-FFF2-40B4-BE49-F238E27FC236}">
                <a16:creationId xmlns:a16="http://schemas.microsoft.com/office/drawing/2014/main" id="{0B97863A-99C4-4A94-B5CA-D0604EAB54B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13050" y="0"/>
            <a:ext cx="4660900" cy="6858000"/>
          </a:xfrm>
          <a:prstGeom prst="rect">
            <a:avLst/>
          </a:prstGeom>
        </p:spPr>
      </p:pic>
    </p:spTree>
    <p:extLst>
      <p:ext uri="{BB962C8B-B14F-4D97-AF65-F5344CB8AC3E}">
        <p14:creationId xmlns:p14="http://schemas.microsoft.com/office/powerpoint/2010/main" val="33413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TotalTime>
  <Words>2771</Words>
  <Application>Microsoft Office PowerPoint</Application>
  <PresentationFormat>35mm Slides</PresentationFormat>
  <Paragraphs>140</Paragraphs>
  <Slides>62</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NSS  Webinar Series</dc:title>
  <dc:creator>Jason</dc:creator>
  <cp:lastModifiedBy>David Socky</cp:lastModifiedBy>
  <cp:revision>167</cp:revision>
  <dcterms:created xsi:type="dcterms:W3CDTF">2012-12-11T04:58:37Z</dcterms:created>
  <dcterms:modified xsi:type="dcterms:W3CDTF">2021-02-14T00:10:13Z</dcterms:modified>
</cp:coreProperties>
</file>